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498" r:id="rId2"/>
    <p:sldId id="258" r:id="rId3"/>
    <p:sldId id="259" r:id="rId4"/>
    <p:sldId id="260" r:id="rId5"/>
    <p:sldId id="316" r:id="rId6"/>
    <p:sldId id="471" r:id="rId7"/>
    <p:sldId id="261" r:id="rId8"/>
    <p:sldId id="262" r:id="rId9"/>
    <p:sldId id="263" r:id="rId10"/>
    <p:sldId id="264" r:id="rId11"/>
    <p:sldId id="266" r:id="rId12"/>
    <p:sldId id="268" r:id="rId13"/>
    <p:sldId id="269" r:id="rId14"/>
    <p:sldId id="270" r:id="rId15"/>
    <p:sldId id="271" r:id="rId16"/>
    <p:sldId id="272" r:id="rId17"/>
    <p:sldId id="273" r:id="rId18"/>
    <p:sldId id="274" r:id="rId19"/>
    <p:sldId id="487" r:id="rId20"/>
    <p:sldId id="276" r:id="rId21"/>
    <p:sldId id="277" r:id="rId22"/>
    <p:sldId id="279" r:id="rId23"/>
    <p:sldId id="290" r:id="rId24"/>
    <p:sldId id="298" r:id="rId25"/>
    <p:sldId id="314" r:id="rId26"/>
    <p:sldId id="281" r:id="rId27"/>
    <p:sldId id="482" r:id="rId28"/>
    <p:sldId id="310" r:id="rId29"/>
    <p:sldId id="283" r:id="rId30"/>
    <p:sldId id="484" r:id="rId31"/>
    <p:sldId id="497" r:id="rId32"/>
    <p:sldId id="297" r:id="rId33"/>
    <p:sldId id="294" r:id="rId34"/>
    <p:sldId id="295" r:id="rId35"/>
    <p:sldId id="29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p:cViewPr varScale="1">
        <p:scale>
          <a:sx n="127" d="100"/>
          <a:sy n="127" d="100"/>
        </p:scale>
        <p:origin x="5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CBBC2-08BD-0042-A857-BC03DDFDBBBC}" type="datetimeFigureOut">
              <a:rPr lang="en-US" smtClean="0"/>
              <a:t>1/18/26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FC541-8B71-8B44-9605-A678C2E05A4B}" type="slidenum">
              <a:rPr lang="en-US" smtClean="0"/>
              <a:t>‹#›</a:t>
            </a:fld>
            <a:endParaRPr lang="en-US"/>
          </a:p>
        </p:txBody>
      </p:sp>
    </p:spTree>
    <p:extLst>
      <p:ext uri="{BB962C8B-B14F-4D97-AF65-F5344CB8AC3E}">
        <p14:creationId xmlns:p14="http://schemas.microsoft.com/office/powerpoint/2010/main" val="1719986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erialmentor.com/dataviz/visualizing-proportions.html#side-by-side-bar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serialmentor.com/dataviz/visualizing-proportions.html#fig:women-parliament"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erialmentor.com/dataviz/histograms-density-plots.html#histograms-density-plots"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serialmentor.com/dataviz/visualizing-proportions.html#fig:health-vs-age"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erialmentor.com/dataviz/visualizing-proportions.html#fig:health-vs-age"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serialmentor.com/dataviz/visualizing-proportions.html#fig:health-vs-age-facet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erialmentor.com/dataviz/visualizing-proportions.html#fig:marital-vs-age-facet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serialmentor.com/dataviz/visualizing-proportions.html#fig:marital-vs-age-proportions"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erialmentor.com/dataviz/visualizing-proportions.html#fig:marital-vs-age-facets"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serialmentor.com/dataviz/visualizing-proportions.html#fig:marital-vs-age-proportions"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erialmentor.com/dataviz/nested-proportions.html#fig:bridges-pie-wron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erialmentor.com/dataviz/nested-proportions.html#fig:bridges-bars-bad"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erialmentor.com/dataviz/nested-proportions.html#fig:bridges-bars-bad"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erialmentor.com/dataviz/visualizing-proportions.html#fig:bundestag-stacked-bar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erialmentor.com/dataviz/nested-proportions.html#fig:bridges-treemap"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erialmentor.com/dataviz/visualizing-proportions.html#fig:bundestag-stacked-bars"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serialmentor.com/dataviz/visualizing-proportions.html#fig:bundestag-pie" TargetMode="External"/><Relationship Id="rId4" Type="http://schemas.openxmlformats.org/officeDocument/2006/relationships/hyperlink" Target="https://serialmentor.com/dataviz/visualizing-proportions.html#fig:bundestag-bars-side-by-side"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erialmentor.com/dataviz/visualizing-proportions.html#fig:marketshare-pi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erialmentor.com/dataviz/visualizing-proportions.html#fig:marketshare-stacked"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erialmentor.com/dataviz/visualizing-proportions.html#fig:marketshare-side-by-sid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often want to show how some group, entity, or amount breaks down into individual pieces that each represent a </a:t>
            </a:r>
            <a:r>
              <a:rPr lang="en-US" sz="1200" b="0" i="1" kern="1200" dirty="0">
                <a:solidFill>
                  <a:schemeClr val="tx1"/>
                </a:solidFill>
                <a:effectLst/>
                <a:latin typeface="+mn-lt"/>
                <a:ea typeface="+mn-ea"/>
                <a:cs typeface="+mn-cs"/>
              </a:rPr>
              <a:t>proportion</a:t>
            </a:r>
            <a:r>
              <a:rPr lang="en-US" sz="1200" b="0" i="0" kern="1200" dirty="0">
                <a:solidFill>
                  <a:schemeClr val="tx1"/>
                </a:solidFill>
                <a:effectLst/>
                <a:latin typeface="+mn-lt"/>
                <a:ea typeface="+mn-ea"/>
                <a:cs typeface="+mn-cs"/>
              </a:rPr>
              <a:t> of the whole</a:t>
            </a:r>
            <a:r>
              <a:rPr lang="en-US" sz="1200" b="0" i="0" kern="1200">
                <a:solidFill>
                  <a:schemeClr val="tx1"/>
                </a:solidFill>
                <a:effectLst/>
                <a:latin typeface="+mn-lt"/>
                <a:ea typeface="+mn-ea"/>
                <a:cs typeface="+mn-cs"/>
              </a:rPr>
              <a:t>. The </a:t>
            </a:r>
            <a:r>
              <a:rPr lang="en-US" sz="1200" b="0" i="0" kern="1200" dirty="0">
                <a:solidFill>
                  <a:schemeClr val="tx1"/>
                </a:solidFill>
                <a:effectLst/>
                <a:latin typeface="+mn-lt"/>
                <a:ea typeface="+mn-ea"/>
                <a:cs typeface="+mn-cs"/>
              </a:rPr>
              <a:t>archetypal such visualization is the pie chart, omnipresent in any business presentation and much maligned among data scientists</a:t>
            </a:r>
            <a:r>
              <a:rPr lang="en-US" sz="1200" b="0" i="0" kern="120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For </a:t>
            </a:r>
            <a:r>
              <a:rPr lang="en-US" sz="1200" b="0" i="0" kern="1200" dirty="0">
                <a:solidFill>
                  <a:schemeClr val="tx1"/>
                </a:solidFill>
                <a:effectLst/>
                <a:latin typeface="+mn-lt"/>
                <a:ea typeface="+mn-ea"/>
                <a:cs typeface="+mn-cs"/>
              </a:rPr>
              <a:t>example, in the 8th Bundestag, from 1976–1980, the CDU/CSU held 243 seats, SPD 214, and FDP 39, for a total of 496. Such parliamentary data is most commonly visualized as a pie chart.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visualization shows clearly that the ruling coalition of SPD and FDP had a small majority over the opposition CDU/CSU.</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2</a:t>
            </a:fld>
            <a:endParaRPr lang="en-US"/>
          </a:p>
        </p:txBody>
      </p:sp>
    </p:spTree>
    <p:extLst>
      <p:ext uri="{BB962C8B-B14F-4D97-AF65-F5344CB8AC3E}">
        <p14:creationId xmlns:p14="http://schemas.microsoft.com/office/powerpoint/2010/main" val="301650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Section </a:t>
            </a:r>
            <a:r>
              <a:rPr lang="en-US" sz="1200" b="0" i="0" u="none" strike="noStrike" kern="1200" dirty="0">
                <a:solidFill>
                  <a:schemeClr val="tx1"/>
                </a:solidFill>
                <a:effectLst/>
                <a:latin typeface="+mn-lt"/>
                <a:ea typeface="+mn-ea"/>
                <a:cs typeface="+mn-cs"/>
                <a:hlinkClick r:id="rId3"/>
              </a:rPr>
              <a:t>10.2</a:t>
            </a:r>
            <a:r>
              <a:rPr lang="en-US" sz="1200" b="0" i="0" kern="1200" dirty="0">
                <a:solidFill>
                  <a:schemeClr val="tx1"/>
                </a:solidFill>
                <a:effectLst/>
                <a:latin typeface="+mn-lt"/>
                <a:ea typeface="+mn-ea"/>
                <a:cs typeface="+mn-cs"/>
              </a:rPr>
              <a:t>, I wrote that I don’t normally recommend sequences of stacked bars, because the location of the internal bars shifts along the sequence. However, the problem of shifting internal bars disappears if there are only two bars in each stack, and in those cases the resulting visualization can be quite clear. As an example, consider the proportion of women in a country’s national parliament. We will specifically look at the African country Rwanda, which as of 2016 tops the list of countries with the highest proportion of female parliament members. Rwanda has had a majority female parliament since 2008, and since 2013 nearly two-thirds of its members of parliament are female. To visualize how the proportion of women in the Rwandan parliament has changed over time, we can draw a sequence of stacked bar graphs (Figure </a:t>
            </a:r>
            <a:r>
              <a:rPr lang="en-US" sz="1200" b="0" i="0" u="none" strike="noStrike" kern="1200" dirty="0">
                <a:solidFill>
                  <a:schemeClr val="tx1"/>
                </a:solidFill>
                <a:effectLst/>
                <a:latin typeface="+mn-lt"/>
                <a:ea typeface="+mn-ea"/>
                <a:cs typeface="+mn-cs"/>
                <a:hlinkClick r:id="rId4"/>
              </a:rPr>
              <a:t>10.7</a:t>
            </a:r>
            <a:r>
              <a:rPr lang="en-US" sz="1200" b="0" i="0" kern="1200" dirty="0">
                <a:solidFill>
                  <a:schemeClr val="tx1"/>
                </a:solidFill>
                <a:effectLst/>
                <a:latin typeface="+mn-lt"/>
                <a:ea typeface="+mn-ea"/>
                <a:cs typeface="+mn-cs"/>
              </a:rPr>
              <a:t>). This figure provides an immediate visual representation of the changing proportions over time. To help the reader see exactly when the majority turned female, I have added a dashed horizontal line at 50%. Without this line, it would be near impossible to determine whether from 2003 to 2007 the majority was male or female. I have not added similar lines at 25% and 75%, to avoid making the figure too cluttered.</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11</a:t>
            </a:fld>
            <a:endParaRPr lang="en-US"/>
          </a:p>
        </p:txBody>
      </p:sp>
    </p:spTree>
    <p:extLst>
      <p:ext uri="{BB962C8B-B14F-4D97-AF65-F5344CB8AC3E}">
        <p14:creationId xmlns:p14="http://schemas.microsoft.com/office/powerpoint/2010/main" val="3472850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we want to visualize how proportions change in response to a continuous variable, we can switch from stacked bars to stacked densities. Stacked densities can be thought of as the limiting case of infinitely many infinitely small stacked bars arranged side-by-side. The densities in stacked-density plots are typically obtained from kernel density estimation, as described in Chapter </a:t>
            </a:r>
            <a:r>
              <a:rPr lang="en-US" sz="1200" b="0" i="0" u="none" strike="noStrike" kern="1200" dirty="0">
                <a:solidFill>
                  <a:schemeClr val="tx1"/>
                </a:solidFill>
                <a:effectLst/>
                <a:latin typeface="+mn-lt"/>
                <a:ea typeface="+mn-ea"/>
                <a:cs typeface="+mn-cs"/>
                <a:hlinkClick r:id="rId3"/>
              </a:rPr>
              <a:t>7</a:t>
            </a:r>
            <a:r>
              <a:rPr lang="en-US" sz="1200" b="0" i="0" kern="1200" dirty="0">
                <a:solidFill>
                  <a:schemeClr val="tx1"/>
                </a:solidFill>
                <a:effectLst/>
                <a:latin typeface="+mn-lt"/>
                <a:ea typeface="+mn-ea"/>
                <a:cs typeface="+mn-cs"/>
              </a:rPr>
              <a:t>, and I refer you to that chapter for a general discussion of the strengths and weaknesses of this method.</a:t>
            </a:r>
          </a:p>
          <a:p>
            <a:r>
              <a:rPr lang="en-US" sz="1200" b="0" i="0" kern="1200" dirty="0">
                <a:solidFill>
                  <a:schemeClr val="tx1"/>
                </a:solidFill>
                <a:effectLst/>
                <a:latin typeface="+mn-lt"/>
                <a:ea typeface="+mn-ea"/>
                <a:cs typeface="+mn-cs"/>
              </a:rPr>
              <a:t>To give an example where stacked densities may be appropriate, consider the health status of people as a function of age. Age can be considered a continuous variable, and visualizing the data in this way works reasonably well (Figure </a:t>
            </a:r>
            <a:r>
              <a:rPr lang="en-US" sz="1200" b="0" i="0" u="none" strike="noStrike" kern="1200" dirty="0">
                <a:solidFill>
                  <a:schemeClr val="tx1"/>
                </a:solidFill>
                <a:effectLst/>
                <a:latin typeface="+mn-lt"/>
                <a:ea typeface="+mn-ea"/>
                <a:cs typeface="+mn-cs"/>
                <a:hlinkClick r:id="rId4"/>
              </a:rPr>
              <a:t>10.8</a:t>
            </a:r>
            <a:r>
              <a:rPr lang="en-US" sz="1200" b="0" i="0" kern="1200" dirty="0">
                <a:solidFill>
                  <a:schemeClr val="tx1"/>
                </a:solidFill>
                <a:effectLst/>
                <a:latin typeface="+mn-lt"/>
                <a:ea typeface="+mn-ea"/>
                <a:cs typeface="+mn-cs"/>
              </a:rPr>
              <a:t>). Even though we have four health categories here, and I’m generally not a fan of stacking multiple conditions, as discussed above, I think in this case the figure is acceptable. We can see clearly that overall health declines as people age, and we can also see that despite this trend, over half of the population remain in good or excellent health until very old age.</a:t>
            </a:r>
          </a:p>
          <a:p>
            <a:endParaRPr lang="en-US" dirty="0"/>
          </a:p>
          <a:p>
            <a:r>
              <a:rPr lang="en-US" sz="1200" b="0" i="0" kern="1200" dirty="0">
                <a:solidFill>
                  <a:schemeClr val="tx1"/>
                </a:solidFill>
                <a:effectLst/>
                <a:latin typeface="+mn-lt"/>
                <a:ea typeface="+mn-ea"/>
                <a:cs typeface="+mn-cs"/>
              </a:rPr>
              <a:t>Nevertheless, this figure has a major limitation: By visualizing the proportions of the four health conditions as percent of the total, the figure obscures that there are many more young people than old people in the dataset. Thus, even though the </a:t>
            </a:r>
            <a:r>
              <a:rPr lang="en-US" sz="1200" b="0" i="1" kern="1200" dirty="0">
                <a:solidFill>
                  <a:schemeClr val="tx1"/>
                </a:solidFill>
                <a:effectLst/>
                <a:latin typeface="+mn-lt"/>
                <a:ea typeface="+mn-ea"/>
                <a:cs typeface="+mn-cs"/>
              </a:rPr>
              <a:t>percentage</a:t>
            </a:r>
            <a:r>
              <a:rPr lang="en-US" sz="1200" b="0" i="0" kern="1200" dirty="0">
                <a:solidFill>
                  <a:schemeClr val="tx1"/>
                </a:solidFill>
                <a:effectLst/>
                <a:latin typeface="+mn-lt"/>
                <a:ea typeface="+mn-ea"/>
                <a:cs typeface="+mn-cs"/>
              </a:rPr>
              <a:t> of people reporting to be in good health remains approximately unchanged across ages spanning seven decades, the </a:t>
            </a:r>
            <a:r>
              <a:rPr lang="en-US" sz="1200" b="0" i="1" kern="1200" dirty="0">
                <a:solidFill>
                  <a:schemeClr val="tx1"/>
                </a:solidFill>
                <a:effectLst/>
                <a:latin typeface="+mn-lt"/>
                <a:ea typeface="+mn-ea"/>
                <a:cs typeface="+mn-cs"/>
              </a:rPr>
              <a:t>absolute number</a:t>
            </a:r>
            <a:r>
              <a:rPr lang="en-US" sz="1200" b="0" i="0" kern="1200" dirty="0">
                <a:solidFill>
                  <a:schemeClr val="tx1"/>
                </a:solidFill>
                <a:effectLst/>
                <a:latin typeface="+mn-lt"/>
                <a:ea typeface="+mn-ea"/>
                <a:cs typeface="+mn-cs"/>
              </a:rPr>
              <a:t> of people in good health declines as the total number of people at a given age declines. I will present a potential solution to this problem in the next section.</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12</a:t>
            </a:fld>
            <a:endParaRPr lang="en-US"/>
          </a:p>
        </p:txBody>
      </p:sp>
    </p:spTree>
    <p:extLst>
      <p:ext uri="{BB962C8B-B14F-4D97-AF65-F5344CB8AC3E}">
        <p14:creationId xmlns:p14="http://schemas.microsoft.com/office/powerpoint/2010/main" val="3007432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Side-by-side bars have the problem that they don’t clearly visualize the size of the individual parts relative to the whole and stacked bars have the problem that the different bars cannot be compared easily because they have different baselines. We can resolve these two issues by making a separate plot for each part and in each plot showing the respective part relative to the whole. For the health dataset of Figure </a:t>
            </a:r>
            <a:r>
              <a:rPr lang="en-US" sz="1200" b="0" i="0" u="none" strike="noStrike" kern="1200" dirty="0">
                <a:solidFill>
                  <a:schemeClr val="tx1"/>
                </a:solidFill>
                <a:effectLst/>
                <a:latin typeface="+mn-lt"/>
                <a:ea typeface="+mn-ea"/>
                <a:cs typeface="+mn-cs"/>
                <a:hlinkClick r:id="rId3"/>
              </a:rPr>
              <a:t>10.8</a:t>
            </a:r>
            <a:r>
              <a:rPr lang="en-US" sz="1200" b="0" i="0" kern="1200" dirty="0">
                <a:solidFill>
                  <a:schemeClr val="tx1"/>
                </a:solidFill>
                <a:effectLst/>
                <a:latin typeface="+mn-lt"/>
                <a:ea typeface="+mn-ea"/>
                <a:cs typeface="+mn-cs"/>
              </a:rPr>
              <a:t>, this procedure results in Figure </a:t>
            </a:r>
            <a:r>
              <a:rPr lang="en-US" sz="1200" b="0" i="0" u="none" strike="noStrike" kern="1200" dirty="0">
                <a:solidFill>
                  <a:schemeClr val="tx1"/>
                </a:solidFill>
                <a:effectLst/>
                <a:latin typeface="+mn-lt"/>
                <a:ea typeface="+mn-ea"/>
                <a:cs typeface="+mn-cs"/>
                <a:hlinkClick r:id="rId4"/>
              </a:rPr>
              <a:t>10.9</a:t>
            </a:r>
            <a:r>
              <a:rPr lang="en-US" sz="1200" b="0" i="0" kern="1200" dirty="0">
                <a:solidFill>
                  <a:schemeClr val="tx1"/>
                </a:solidFill>
                <a:effectLst/>
                <a:latin typeface="+mn-lt"/>
                <a:ea typeface="+mn-ea"/>
                <a:cs typeface="+mn-cs"/>
              </a:rPr>
              <a:t>. The overall age distribution in the dataset is shown as the shaded gray areas, and the age distributions for each health status are shown in blue. This figure highlights that in absolute terms, the number people with excellent or good health declines past ages 30–40, while the number of people with fair health remains approximately constant across all ages.</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13</a:t>
            </a:fld>
            <a:endParaRPr lang="en-US"/>
          </a:p>
        </p:txBody>
      </p:sp>
    </p:spTree>
    <p:extLst>
      <p:ext uri="{BB962C8B-B14F-4D97-AF65-F5344CB8AC3E}">
        <p14:creationId xmlns:p14="http://schemas.microsoft.com/office/powerpoint/2010/main" val="1021465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provide a second example, let’s consider a different variable from the same survey: marital status. Marital status changes much more drastically with age than does health status, and a stacked densities plot of marital status vs age is not very illuminating.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I have labeled this figure as “bad” because the frequency of people who have never been married or are widowed changes so drastically with age that the age distributions of married and divorced people are highly distorted and difficult to interpret.</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14</a:t>
            </a:fld>
            <a:endParaRPr lang="en-US"/>
          </a:p>
        </p:txBody>
      </p:sp>
    </p:spTree>
    <p:extLst>
      <p:ext uri="{BB962C8B-B14F-4D97-AF65-F5344CB8AC3E}">
        <p14:creationId xmlns:p14="http://schemas.microsoft.com/office/powerpoint/2010/main" val="3949416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same dataset visualized as partial densities is much clearer (Figure </a:t>
            </a:r>
            <a:r>
              <a:rPr lang="en-US" sz="1200" b="0" i="0" u="none" strike="noStrike" kern="1200" dirty="0">
                <a:solidFill>
                  <a:schemeClr val="tx1"/>
                </a:solidFill>
                <a:effectLst/>
                <a:latin typeface="+mn-lt"/>
                <a:ea typeface="+mn-ea"/>
                <a:cs typeface="+mn-cs"/>
                <a:hlinkClick r:id="rId3"/>
              </a:rPr>
              <a:t>10.11</a:t>
            </a:r>
            <a:r>
              <a:rPr lang="en-US" sz="1200" b="0" i="0" kern="1200" dirty="0">
                <a:solidFill>
                  <a:schemeClr val="tx1"/>
                </a:solidFill>
                <a:effectLst/>
                <a:latin typeface="+mn-lt"/>
                <a:ea typeface="+mn-ea"/>
                <a:cs typeface="+mn-cs"/>
              </a:rPr>
              <a:t>). In particular, we see that the proportion of married people peaks around the late 30s, the proportion of divorced people peaks around the early 40s, and the proportion of widowed people peaks around the mid 70s.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However, one downside of Figure </a:t>
            </a:r>
            <a:r>
              <a:rPr lang="en-US" sz="1200" b="0" i="0" u="none" strike="noStrike" kern="1200" dirty="0">
                <a:solidFill>
                  <a:schemeClr val="tx1"/>
                </a:solidFill>
                <a:effectLst/>
                <a:latin typeface="+mn-lt"/>
                <a:ea typeface="+mn-ea"/>
                <a:cs typeface="+mn-cs"/>
                <a:hlinkClick r:id="rId3"/>
              </a:rPr>
              <a:t>10.11</a:t>
            </a:r>
            <a:r>
              <a:rPr lang="en-US" sz="1200" b="0" i="0" kern="1200" dirty="0">
                <a:solidFill>
                  <a:schemeClr val="tx1"/>
                </a:solidFill>
                <a:effectLst/>
                <a:latin typeface="+mn-lt"/>
                <a:ea typeface="+mn-ea"/>
                <a:cs typeface="+mn-cs"/>
              </a:rPr>
              <a:t> is that this representation doesn’t make it easy to determine relative proportions at any given point in time. For example, if we wanted to know at what age more than 50% of all people surveyed are married, we could not easily tell from Figure </a:t>
            </a:r>
            <a:r>
              <a:rPr lang="en-US" sz="1200" b="0" i="0" u="none" strike="noStrike" kern="1200" dirty="0">
                <a:solidFill>
                  <a:schemeClr val="tx1"/>
                </a:solidFill>
                <a:effectLst/>
                <a:latin typeface="+mn-lt"/>
                <a:ea typeface="+mn-ea"/>
                <a:cs typeface="+mn-cs"/>
                <a:hlinkClick r:id="rId3"/>
              </a:rPr>
              <a:t>10.11</a:t>
            </a:r>
            <a:r>
              <a:rPr lang="en-US" sz="1200" b="0" i="0" kern="1200" dirty="0">
                <a:solidFill>
                  <a:schemeClr val="tx1"/>
                </a:solidFill>
                <a:effectLst/>
                <a:latin typeface="+mn-lt"/>
                <a:ea typeface="+mn-ea"/>
                <a:cs typeface="+mn-cs"/>
              </a:rPr>
              <a:t>. To answer this question, we can instead use the same type of display but show relative proportions instead of absolute counts along the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axis (Figure </a:t>
            </a:r>
            <a:r>
              <a:rPr lang="en-US" sz="1200" b="0" i="0" u="none" strike="noStrike" kern="1200" dirty="0">
                <a:solidFill>
                  <a:schemeClr val="tx1"/>
                </a:solidFill>
                <a:effectLst/>
                <a:latin typeface="+mn-lt"/>
                <a:ea typeface="+mn-ea"/>
                <a:cs typeface="+mn-cs"/>
                <a:hlinkClick r:id="rId4"/>
              </a:rPr>
              <a:t>10.12</a:t>
            </a:r>
            <a:r>
              <a:rPr lang="en-US" sz="1200" b="0" i="0" kern="1200" dirty="0">
                <a:solidFill>
                  <a:schemeClr val="tx1"/>
                </a:solidFill>
                <a:effectLst/>
                <a:latin typeface="+mn-lt"/>
                <a:ea typeface="+mn-ea"/>
                <a:cs typeface="+mn-cs"/>
              </a:rPr>
              <a:t>). Now we see that married people are in the majority starting in their late 20s, and widowed people are in the majority starting in their mid 70s.</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15</a:t>
            </a:fld>
            <a:endParaRPr lang="en-US"/>
          </a:p>
        </p:txBody>
      </p:sp>
    </p:spTree>
    <p:extLst>
      <p:ext uri="{BB962C8B-B14F-4D97-AF65-F5344CB8AC3E}">
        <p14:creationId xmlns:p14="http://schemas.microsoft.com/office/powerpoint/2010/main" val="3699902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However, one downside of Figure </a:t>
            </a:r>
            <a:r>
              <a:rPr lang="en-US" sz="1200" b="0" i="0" u="none" strike="noStrike" kern="1200" dirty="0">
                <a:solidFill>
                  <a:schemeClr val="tx1"/>
                </a:solidFill>
                <a:effectLst/>
                <a:latin typeface="+mn-lt"/>
                <a:ea typeface="+mn-ea"/>
                <a:cs typeface="+mn-cs"/>
                <a:hlinkClick r:id="rId3"/>
              </a:rPr>
              <a:t>10.11</a:t>
            </a:r>
            <a:r>
              <a:rPr lang="en-US" sz="1200" b="0" i="0" kern="1200" dirty="0">
                <a:solidFill>
                  <a:schemeClr val="tx1"/>
                </a:solidFill>
                <a:effectLst/>
                <a:latin typeface="+mn-lt"/>
                <a:ea typeface="+mn-ea"/>
                <a:cs typeface="+mn-cs"/>
              </a:rPr>
              <a:t> is that this representation doesn’t make it easy to determine relative proportions at any given point in time. For example, if we wanted to know at what age more than 50% of all people surveyed are married, we could not easily tell from Figure </a:t>
            </a:r>
            <a:r>
              <a:rPr lang="en-US" sz="1200" b="0" i="0" u="none" strike="noStrike" kern="1200" dirty="0">
                <a:solidFill>
                  <a:schemeClr val="tx1"/>
                </a:solidFill>
                <a:effectLst/>
                <a:latin typeface="+mn-lt"/>
                <a:ea typeface="+mn-ea"/>
                <a:cs typeface="+mn-cs"/>
                <a:hlinkClick r:id="rId3"/>
              </a:rPr>
              <a:t>10.11</a:t>
            </a:r>
            <a:r>
              <a:rPr lang="en-US" sz="1200" b="0" i="0" kern="1200" dirty="0">
                <a:solidFill>
                  <a:schemeClr val="tx1"/>
                </a:solidFill>
                <a:effectLst/>
                <a:latin typeface="+mn-lt"/>
                <a:ea typeface="+mn-ea"/>
                <a:cs typeface="+mn-cs"/>
              </a:rPr>
              <a:t>. To answer this question, we can instead use the same type of display but show relative proportions instead of absolute counts along the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axis (Figure </a:t>
            </a:r>
            <a:r>
              <a:rPr lang="en-US" sz="1200" b="0" i="0" u="none" strike="noStrike" kern="1200" dirty="0">
                <a:solidFill>
                  <a:schemeClr val="tx1"/>
                </a:solidFill>
                <a:effectLst/>
                <a:latin typeface="+mn-lt"/>
                <a:ea typeface="+mn-ea"/>
                <a:cs typeface="+mn-cs"/>
                <a:hlinkClick r:id="rId4"/>
              </a:rPr>
              <a:t>10.12</a:t>
            </a:r>
            <a:r>
              <a:rPr lang="en-US" sz="1200" b="0" i="0" kern="1200" dirty="0">
                <a:solidFill>
                  <a:schemeClr val="tx1"/>
                </a:solidFill>
                <a:effectLst/>
                <a:latin typeface="+mn-lt"/>
                <a:ea typeface="+mn-ea"/>
                <a:cs typeface="+mn-cs"/>
              </a:rPr>
              <a:t>). Now we see that married people are in the majority starting in their late 20s, and widowed people are in the majority starting in their mid 70s.</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16</a:t>
            </a:fld>
            <a:endParaRPr lang="en-US"/>
          </a:p>
        </p:txBody>
      </p:sp>
    </p:spTree>
    <p:extLst>
      <p:ext uri="{BB962C8B-B14F-4D97-AF65-F5344CB8AC3E}">
        <p14:creationId xmlns:p14="http://schemas.microsoft.com/office/powerpoint/2010/main" val="1599800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preceding chapter, I discussed scenarios where a dataset is broken into pieces defined by one </a:t>
            </a:r>
            <a:r>
              <a:rPr lang="en-US" sz="1200" b="0" i="0" kern="1200" dirty="0" err="1">
                <a:solidFill>
                  <a:schemeClr val="tx1"/>
                </a:solidFill>
                <a:effectLst/>
                <a:latin typeface="+mn-lt"/>
                <a:ea typeface="+mn-ea"/>
                <a:cs typeface="+mn-cs"/>
              </a:rPr>
              <a:t>cateogical</a:t>
            </a:r>
            <a:r>
              <a:rPr lang="en-US" sz="1200" b="0" i="0" kern="1200" dirty="0">
                <a:solidFill>
                  <a:schemeClr val="tx1"/>
                </a:solidFill>
                <a:effectLst/>
                <a:latin typeface="+mn-lt"/>
                <a:ea typeface="+mn-ea"/>
                <a:cs typeface="+mn-cs"/>
              </a:rPr>
              <a:t> variable, such as political party, company, or health status. It is not uncommon, however, that we want to drill down further and break down a dataset by multiple categorical variables at once. For example, in the case of parliamentary seats, we could be interested in the proportions of seats by party and by the gender of the representatives. Similarly, in the case of people’s health status, we could ask how health status further breaks down by marital status. I refer to these scenarios as nested proportions, because each additional categorical variable that we add creates a finer subdivision of the data nested within the previous proportions. There are several suitable approaches to visualize such nested proportions, including mosaic plots, </a:t>
            </a:r>
            <a:r>
              <a:rPr lang="en-US" sz="1200" b="0" i="0" kern="1200" dirty="0" err="1">
                <a:solidFill>
                  <a:schemeClr val="tx1"/>
                </a:solidFill>
                <a:effectLst/>
                <a:latin typeface="+mn-lt"/>
                <a:ea typeface="+mn-ea"/>
                <a:cs typeface="+mn-cs"/>
              </a:rPr>
              <a:t>treemaps</a:t>
            </a:r>
            <a:r>
              <a:rPr lang="en-US" sz="1200" b="0" i="0" kern="1200" dirty="0">
                <a:solidFill>
                  <a:schemeClr val="tx1"/>
                </a:solidFill>
                <a:effectLst/>
                <a:latin typeface="+mn-lt"/>
                <a:ea typeface="+mn-ea"/>
                <a:cs typeface="+mn-cs"/>
              </a:rPr>
              <a:t>, and parallel sets.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will begin by demonstrating two flawed approaches to visualizing nested proportions. While these approaches may seem nonsensical to any experienced data scientist, I have seen them in the wild and therefore think they warrant discussion. Throughout this chapter, I will work with a dataset of 106 bridges in Pittsburgh. This dataset contains various pieces of information about the bridges, such as the material from which they are constructed (steel, iron, or wood) and the year when they were erected. Based on the year of erection, bridges are grouped into distinct categories, such as crafts bridges that were erected before 1870 and modern bridges that were erected after 1940.</a:t>
            </a:r>
          </a:p>
          <a:p>
            <a:r>
              <a:rPr lang="en-US" sz="1200" b="0" i="0" kern="1200" dirty="0">
                <a:solidFill>
                  <a:schemeClr val="tx1"/>
                </a:solidFill>
                <a:effectLst/>
                <a:latin typeface="+mn-lt"/>
                <a:ea typeface="+mn-ea"/>
                <a:cs typeface="+mn-cs"/>
              </a:rPr>
              <a:t>Let’s assume we want to visualize both the fraction of bridges made from steel, iron, or wood and the fraction that are crafts or modern. We might be tempted to do so by drawing a combined pie chart (Figure </a:t>
            </a:r>
            <a:r>
              <a:rPr lang="en-US" sz="1200" b="0" i="0" u="none" strike="noStrike" kern="1200" dirty="0">
                <a:solidFill>
                  <a:schemeClr val="tx1"/>
                </a:solidFill>
                <a:effectLst/>
                <a:latin typeface="+mn-lt"/>
                <a:ea typeface="+mn-ea"/>
                <a:cs typeface="+mn-cs"/>
                <a:hlinkClick r:id="rId3"/>
              </a:rPr>
              <a:t>11.1</a:t>
            </a:r>
            <a:r>
              <a:rPr lang="en-US" sz="1200" b="0" i="0" kern="1200" dirty="0">
                <a:solidFill>
                  <a:schemeClr val="tx1"/>
                </a:solidFill>
                <a:effectLst/>
                <a:latin typeface="+mn-lt"/>
                <a:ea typeface="+mn-ea"/>
                <a:cs typeface="+mn-cs"/>
              </a:rPr>
              <a:t>). However, this visualization is not valid. All the slices in a pie chart must add up to 100%, and here the slices add up to 135%. We reach a total percentage in excess of 100% because we are double-counting bridges. Every bridge in the dataset is made of steel, iron, or wood, so these three slices of the pie already represent 100% of the bridges. Every crafts or modern bridge is also a steel, iron, or wood bridge, and hence is counted twice in the pie chart.</a:t>
            </a:r>
          </a:p>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17</a:t>
            </a:fld>
            <a:endParaRPr lang="en-US"/>
          </a:p>
        </p:txBody>
      </p:sp>
    </p:spTree>
    <p:extLst>
      <p:ext uri="{BB962C8B-B14F-4D97-AF65-F5344CB8AC3E}">
        <p14:creationId xmlns:p14="http://schemas.microsoft.com/office/powerpoint/2010/main" val="1119621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Double-counting is not necessarily a problem if we choose a visualization that does not require the proportions to add to 100%. As discussed in the preceding chapter, side-by-side bars meet this criterion. We can show the various proportions of bridges as bars in a single plot, and this plot is not technically wrong (Figure </a:t>
            </a:r>
            <a:r>
              <a:rPr lang="en-US" sz="1200" b="0" i="0" u="none" strike="noStrike" kern="1200" dirty="0">
                <a:solidFill>
                  <a:schemeClr val="tx1"/>
                </a:solidFill>
                <a:effectLst/>
                <a:latin typeface="+mn-lt"/>
                <a:ea typeface="+mn-ea"/>
                <a:cs typeface="+mn-cs"/>
                <a:hlinkClick r:id="rId3"/>
              </a:rPr>
              <a:t>11.2</a:t>
            </a:r>
            <a:r>
              <a:rPr lang="en-US" sz="1200" b="0" i="0" kern="1200" dirty="0">
                <a:solidFill>
                  <a:schemeClr val="tx1"/>
                </a:solidFill>
                <a:effectLst/>
                <a:latin typeface="+mn-lt"/>
                <a:ea typeface="+mn-ea"/>
                <a:cs typeface="+mn-cs"/>
              </a:rPr>
              <a:t>). Nevertheless, I have labeled it as “bad”, because it does not immediately show that there is overlap among some of the categories shown. A casual observer might conclude from Figure </a:t>
            </a:r>
            <a:r>
              <a:rPr lang="en-US" sz="1200" b="0" i="0" u="none" strike="noStrike" kern="1200" dirty="0">
                <a:solidFill>
                  <a:schemeClr val="tx1"/>
                </a:solidFill>
                <a:effectLst/>
                <a:latin typeface="+mn-lt"/>
                <a:ea typeface="+mn-ea"/>
                <a:cs typeface="+mn-cs"/>
                <a:hlinkClick r:id="rId3"/>
              </a:rPr>
              <a:t>11.2</a:t>
            </a:r>
            <a:r>
              <a:rPr lang="en-US" sz="1200" b="0" i="0" kern="1200" dirty="0">
                <a:solidFill>
                  <a:schemeClr val="tx1"/>
                </a:solidFill>
                <a:effectLst/>
                <a:latin typeface="+mn-lt"/>
                <a:ea typeface="+mn-ea"/>
                <a:cs typeface="+mn-cs"/>
              </a:rPr>
              <a:t> that there are five separate categories of bridges, and that, for example, modern bridges are neither made of steel nor of wood or iron.</a:t>
            </a:r>
          </a:p>
          <a:p>
            <a:br>
              <a:rPr lang="en-US" dirty="0"/>
            </a:b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18</a:t>
            </a:fld>
            <a:endParaRPr lang="en-US"/>
          </a:p>
        </p:txBody>
      </p:sp>
    </p:spTree>
    <p:extLst>
      <p:ext uri="{BB962C8B-B14F-4D97-AF65-F5344CB8AC3E}">
        <p14:creationId xmlns:p14="http://schemas.microsoft.com/office/powerpoint/2010/main" val="2885436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Double-counting is not necessarily a problem if we choose a visualization that does not require the proportions to add to 100%. As discussed in the preceding chapter, side-by-side bars meet this criterion. We can show the various proportions of bridges as bars in a single plot, and this plot is not technically wrong (Figure </a:t>
            </a:r>
            <a:r>
              <a:rPr lang="en-US" sz="1200" b="0" i="0" u="none" strike="noStrike" kern="1200" dirty="0">
                <a:solidFill>
                  <a:schemeClr val="tx1"/>
                </a:solidFill>
                <a:effectLst/>
                <a:latin typeface="+mn-lt"/>
                <a:ea typeface="+mn-ea"/>
                <a:cs typeface="+mn-cs"/>
                <a:hlinkClick r:id="rId3"/>
              </a:rPr>
              <a:t>11.2</a:t>
            </a:r>
            <a:r>
              <a:rPr lang="en-US" sz="1200" b="0" i="0" kern="1200" dirty="0">
                <a:solidFill>
                  <a:schemeClr val="tx1"/>
                </a:solidFill>
                <a:effectLst/>
                <a:latin typeface="+mn-lt"/>
                <a:ea typeface="+mn-ea"/>
                <a:cs typeface="+mn-cs"/>
              </a:rPr>
              <a:t>). Nevertheless, I have labeled it as “bad”, because it does not immediately show that there is overlap among some of the categories shown. A casual observer might conclude from Figure </a:t>
            </a:r>
            <a:r>
              <a:rPr lang="en-US" sz="1200" b="0" i="0" u="none" strike="noStrike" kern="1200" dirty="0">
                <a:solidFill>
                  <a:schemeClr val="tx1"/>
                </a:solidFill>
                <a:effectLst/>
                <a:latin typeface="+mn-lt"/>
                <a:ea typeface="+mn-ea"/>
                <a:cs typeface="+mn-cs"/>
                <a:hlinkClick r:id="rId3"/>
              </a:rPr>
              <a:t>11.2</a:t>
            </a:r>
            <a:r>
              <a:rPr lang="en-US" sz="1200" b="0" i="0" kern="1200" dirty="0">
                <a:solidFill>
                  <a:schemeClr val="tx1"/>
                </a:solidFill>
                <a:effectLst/>
                <a:latin typeface="+mn-lt"/>
                <a:ea typeface="+mn-ea"/>
                <a:cs typeface="+mn-cs"/>
              </a:rPr>
              <a:t> that there are five separate categories of bridges, and that, for example, modern bridges are neither made of steel nor of wood or iron.</a:t>
            </a:r>
          </a:p>
          <a:p>
            <a:br>
              <a:rPr lang="en-US" dirty="0"/>
            </a:b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19</a:t>
            </a:fld>
            <a:endParaRPr lang="en-US"/>
          </a:p>
        </p:txBody>
      </p:sp>
    </p:spTree>
    <p:extLst>
      <p:ext uri="{BB962C8B-B14F-4D97-AF65-F5344CB8AC3E}">
        <p14:creationId xmlns:p14="http://schemas.microsoft.com/office/powerpoint/2010/main" val="2425194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draw a mosaic plot, we begin by placing one categorical variable along the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axis (here, era of bridge construction) and subdivide the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axis by the relative proportions that make up the categories. We then place the other categorical variable along the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axis (here, building material) and, within each category along the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axis, subdivide the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axis by the relative proportions that make up the categories of the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variable. The result is a set of rectangles whose areas are proportional to the number of cases representing each possible combination of the two categorical variables.</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20</a:t>
            </a:fld>
            <a:endParaRPr lang="en-US"/>
          </a:p>
        </p:txBody>
      </p:sp>
    </p:spTree>
    <p:extLst>
      <p:ext uri="{BB962C8B-B14F-4D97-AF65-F5344CB8AC3E}">
        <p14:creationId xmlns:p14="http://schemas.microsoft.com/office/powerpoint/2010/main" val="1693752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pie chart breaks a circle into slices such that the area of each slice is proportional to the fraction of the total it represents. The same procedure can be performed on a rectangle, and the result is a stacked bar chart (Figure </a:t>
            </a:r>
            <a:r>
              <a:rPr lang="en-US" sz="1200" b="0" i="0" u="none" strike="noStrike" kern="1200" dirty="0">
                <a:solidFill>
                  <a:schemeClr val="tx1"/>
                </a:solidFill>
                <a:effectLst/>
                <a:latin typeface="+mn-lt"/>
                <a:ea typeface="+mn-ea"/>
                <a:cs typeface="+mn-cs"/>
                <a:hlinkClick r:id="rId3"/>
              </a:rPr>
              <a:t>10.2</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3</a:t>
            </a:fld>
            <a:endParaRPr lang="en-US"/>
          </a:p>
        </p:txBody>
      </p:sp>
    </p:spTree>
    <p:extLst>
      <p:ext uri="{BB962C8B-B14F-4D97-AF65-F5344CB8AC3E}">
        <p14:creationId xmlns:p14="http://schemas.microsoft.com/office/powerpoint/2010/main" val="2108397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bridges dataset can also be visualized in a related but distinct format called a </a:t>
            </a:r>
            <a:r>
              <a:rPr lang="en-US" sz="1200" b="0" i="1" kern="1200" dirty="0" err="1">
                <a:solidFill>
                  <a:schemeClr val="tx1"/>
                </a:solidFill>
                <a:effectLst/>
                <a:latin typeface="+mn-lt"/>
                <a:ea typeface="+mn-ea"/>
                <a:cs typeface="+mn-cs"/>
              </a:rPr>
              <a:t>treemap</a:t>
            </a:r>
            <a:r>
              <a:rPr lang="en-US" sz="1200" b="0" i="0" kern="1200" dirty="0">
                <a:solidFill>
                  <a:schemeClr val="tx1"/>
                </a:solidFill>
                <a:effectLst/>
                <a:latin typeface="+mn-lt"/>
                <a:ea typeface="+mn-ea"/>
                <a:cs typeface="+mn-cs"/>
              </a:rPr>
              <a:t>. In a </a:t>
            </a:r>
            <a:r>
              <a:rPr lang="en-US" sz="1200" b="0" i="0" kern="1200" dirty="0" err="1">
                <a:solidFill>
                  <a:schemeClr val="tx1"/>
                </a:solidFill>
                <a:effectLst/>
                <a:latin typeface="+mn-lt"/>
                <a:ea typeface="+mn-ea"/>
                <a:cs typeface="+mn-cs"/>
              </a:rPr>
              <a:t>treemap</a:t>
            </a:r>
            <a:r>
              <a:rPr lang="en-US" sz="1200" b="0" i="0" kern="1200" dirty="0">
                <a:solidFill>
                  <a:schemeClr val="tx1"/>
                </a:solidFill>
                <a:effectLst/>
                <a:latin typeface="+mn-lt"/>
                <a:ea typeface="+mn-ea"/>
                <a:cs typeface="+mn-cs"/>
              </a:rPr>
              <a:t>, just as is the case in a mosaic plot, we take an enclosing rectangle and subdivide it into smaller rectangles whose areas represent the proportions. However, the method of placing the smaller rectangles into the larger one is different compared to the mosaic plot. In a </a:t>
            </a:r>
            <a:r>
              <a:rPr lang="en-US" sz="1200" b="0" i="0" kern="1200" dirty="0" err="1">
                <a:solidFill>
                  <a:schemeClr val="tx1"/>
                </a:solidFill>
                <a:effectLst/>
                <a:latin typeface="+mn-lt"/>
                <a:ea typeface="+mn-ea"/>
                <a:cs typeface="+mn-cs"/>
              </a:rPr>
              <a:t>treemap</a:t>
            </a:r>
            <a:r>
              <a:rPr lang="en-US" sz="1200" b="0" i="0" kern="1200" dirty="0">
                <a:solidFill>
                  <a:schemeClr val="tx1"/>
                </a:solidFill>
                <a:effectLst/>
                <a:latin typeface="+mn-lt"/>
                <a:ea typeface="+mn-ea"/>
                <a:cs typeface="+mn-cs"/>
              </a:rPr>
              <a:t>, we recursively nest rectangles inside each other. For example, in the case of the Pittsburgh bridges, we can first subdivide the total area into three parts representing the three building materials wood, iron, and steel. Then, we subdivide each of those areas further to represent the construction eras represented for each building material (Figure </a:t>
            </a:r>
            <a:r>
              <a:rPr lang="en-US" sz="1200" b="0" i="0" u="none" strike="noStrike" kern="1200" dirty="0">
                <a:solidFill>
                  <a:schemeClr val="tx1"/>
                </a:solidFill>
                <a:effectLst/>
                <a:latin typeface="+mn-lt"/>
                <a:ea typeface="+mn-ea"/>
                <a:cs typeface="+mn-cs"/>
                <a:hlinkClick r:id="rId3"/>
              </a:rPr>
              <a:t>11.4</a:t>
            </a:r>
            <a:r>
              <a:rPr lang="en-US" sz="1200" b="0" i="0" kern="1200" dirty="0">
                <a:solidFill>
                  <a:schemeClr val="tx1"/>
                </a:solidFill>
                <a:effectLst/>
                <a:latin typeface="+mn-lt"/>
                <a:ea typeface="+mn-ea"/>
                <a:cs typeface="+mn-cs"/>
              </a:rPr>
              <a:t>). In principle, we could keep going with nesting ever more smaller subdivisions inside each other, though relatively quickly the result would become unwieldy or confusing.</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21</a:t>
            </a:fld>
            <a:endParaRPr lang="en-US"/>
          </a:p>
        </p:txBody>
      </p:sp>
    </p:spTree>
    <p:extLst>
      <p:ext uri="{BB962C8B-B14F-4D97-AF65-F5344CB8AC3E}">
        <p14:creationId xmlns:p14="http://schemas.microsoft.com/office/powerpoint/2010/main" val="2847669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draw a mosaic plot, we begin by placing one categorical variable along the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axis (here, era of bridge construction) and subdivide the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axis by the relative proportions that make up the categories. We then place the other categorical variable along the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axis (here, building material) and, within each category along the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axis, subdivide the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axis by the relative proportions that make up the categories of the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variable. The result is a set of rectangles whose areas are proportional to the number of cases representing each possible combination of the two categorical variables.</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22</a:t>
            </a:fld>
            <a:endParaRPr lang="en-US"/>
          </a:p>
        </p:txBody>
      </p:sp>
    </p:spTree>
    <p:extLst>
      <p:ext uri="{BB962C8B-B14F-4D97-AF65-F5344CB8AC3E}">
        <p14:creationId xmlns:p14="http://schemas.microsoft.com/office/powerpoint/2010/main" val="2943730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since the blank center can be used to display additional, related data.</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23</a:t>
            </a:fld>
            <a:endParaRPr lang="en-US"/>
          </a:p>
        </p:txBody>
      </p:sp>
    </p:spTree>
    <p:extLst>
      <p:ext uri="{BB962C8B-B14F-4D97-AF65-F5344CB8AC3E}">
        <p14:creationId xmlns:p14="http://schemas.microsoft.com/office/powerpoint/2010/main" val="1304766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24</a:t>
            </a:fld>
            <a:endParaRPr lang="en-US"/>
          </a:p>
        </p:txBody>
      </p:sp>
    </p:spTree>
    <p:extLst>
      <p:ext uri="{BB962C8B-B14F-4D97-AF65-F5344CB8AC3E}">
        <p14:creationId xmlns:p14="http://schemas.microsoft.com/office/powerpoint/2010/main" val="3994664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good to track down the data going</a:t>
            </a:r>
            <a:r>
              <a:rPr lang="en-US" baseline="0"/>
              <a:t> through each filter. </a:t>
            </a:r>
          </a:p>
          <a:p>
            <a:r>
              <a:rPr lang="en-US" baseline="0"/>
              <a:t>This example figure shows 250 items identified </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25</a:t>
            </a:fld>
            <a:endParaRPr lang="en-US"/>
          </a:p>
        </p:txBody>
      </p:sp>
    </p:spTree>
    <p:extLst>
      <p:ext uri="{BB962C8B-B14F-4D97-AF65-F5344CB8AC3E}">
        <p14:creationId xmlns:p14="http://schemas.microsoft.com/office/powerpoint/2010/main" val="2106389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the group annotation and the number in each set</a:t>
            </a:r>
          </a:p>
          <a:p>
            <a:r>
              <a:rPr lang="en-US" dirty="0"/>
              <a:t>The size of the circle should correspond to the set size</a:t>
            </a:r>
          </a:p>
        </p:txBody>
      </p:sp>
      <p:sp>
        <p:nvSpPr>
          <p:cNvPr id="4" name="Slide Number Placeholder 3"/>
          <p:cNvSpPr>
            <a:spLocks noGrp="1"/>
          </p:cNvSpPr>
          <p:nvPr>
            <p:ph type="sldNum" sz="quarter" idx="5"/>
          </p:nvPr>
        </p:nvSpPr>
        <p:spPr/>
        <p:txBody>
          <a:bodyPr/>
          <a:lstStyle/>
          <a:p>
            <a:fld id="{4BAF0735-F145-4B9C-9BE5-23AA3F3DE317}" type="slidenum">
              <a:rPr lang="en-US" smtClean="0"/>
              <a:t>26</a:t>
            </a:fld>
            <a:endParaRPr lang="en-US"/>
          </a:p>
        </p:txBody>
      </p:sp>
    </p:spTree>
    <p:extLst>
      <p:ext uri="{BB962C8B-B14F-4D97-AF65-F5344CB8AC3E}">
        <p14:creationId xmlns:p14="http://schemas.microsoft.com/office/powerpoint/2010/main" val="2060070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the group annotation and the number in each set</a:t>
            </a:r>
          </a:p>
          <a:p>
            <a:r>
              <a:rPr lang="en-US" dirty="0"/>
              <a:t>The size of the circle should correspond to the set size</a:t>
            </a:r>
          </a:p>
        </p:txBody>
      </p:sp>
      <p:sp>
        <p:nvSpPr>
          <p:cNvPr id="4" name="Slide Number Placeholder 3"/>
          <p:cNvSpPr>
            <a:spLocks noGrp="1"/>
          </p:cNvSpPr>
          <p:nvPr>
            <p:ph type="sldNum" sz="quarter" idx="5"/>
          </p:nvPr>
        </p:nvSpPr>
        <p:spPr/>
        <p:txBody>
          <a:bodyPr/>
          <a:lstStyle/>
          <a:p>
            <a:fld id="{4BAF0735-F145-4B9C-9BE5-23AA3F3DE317}" type="slidenum">
              <a:rPr lang="en-US" smtClean="0"/>
              <a:t>27</a:t>
            </a:fld>
            <a:endParaRPr lang="en-US"/>
          </a:p>
        </p:txBody>
      </p:sp>
    </p:spTree>
    <p:extLst>
      <p:ext uri="{BB962C8B-B14F-4D97-AF65-F5344CB8AC3E}">
        <p14:creationId xmlns:p14="http://schemas.microsoft.com/office/powerpoint/2010/main" val="1985820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illustration can be mathematically formulated as follows.</a:t>
            </a:r>
            <a:r>
              <a:rPr lang="en-US" baseline="0"/>
              <a:t> </a:t>
            </a:r>
          </a:p>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28</a:t>
            </a:fld>
            <a:endParaRPr lang="en-US"/>
          </a:p>
        </p:txBody>
      </p:sp>
    </p:spTree>
    <p:extLst>
      <p:ext uri="{BB962C8B-B14F-4D97-AF65-F5344CB8AC3E}">
        <p14:creationId xmlns:p14="http://schemas.microsoft.com/office/powerpoint/2010/main" val="1192773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statistical significance, we first need to make sure to have the universe set. </a:t>
            </a:r>
          </a:p>
          <a:p>
            <a:r>
              <a:rPr lang="en-US" dirty="0"/>
              <a:t>Once it is set, we can perform hypergeometric test. </a:t>
            </a:r>
          </a:p>
          <a:p>
            <a:r>
              <a:rPr lang="en-US" dirty="0"/>
              <a:t>To understand hypergeometric test, let’s think of the universe set as an urn or a container.</a:t>
            </a:r>
          </a:p>
          <a:p>
            <a:r>
              <a:rPr lang="en-US" dirty="0"/>
              <a:t>In the urn, there are 12 </a:t>
            </a:r>
            <a:r>
              <a:rPr lang="en-US" dirty="0" err="1"/>
              <a:t>organe</a:t>
            </a:r>
            <a:r>
              <a:rPr lang="en-US" dirty="0"/>
              <a:t> balls and 10 white balls. </a:t>
            </a:r>
          </a:p>
          <a:p>
            <a:r>
              <a:rPr lang="en-US" dirty="0"/>
              <a:t>Let’s shake the urn and take 7 blindfolded. </a:t>
            </a:r>
          </a:p>
          <a:p>
            <a:r>
              <a:rPr lang="en-US" dirty="0"/>
              <a:t>Let’s say you get 2 </a:t>
            </a:r>
            <a:r>
              <a:rPr lang="en-US" dirty="0" err="1"/>
              <a:t>organe</a:t>
            </a:r>
            <a:r>
              <a:rPr lang="en-US" dirty="0"/>
              <a:t> and 5 white balls. </a:t>
            </a:r>
          </a:p>
        </p:txBody>
      </p:sp>
      <p:sp>
        <p:nvSpPr>
          <p:cNvPr id="4" name="Slide Number Placeholder 3"/>
          <p:cNvSpPr>
            <a:spLocks noGrp="1"/>
          </p:cNvSpPr>
          <p:nvPr>
            <p:ph type="sldNum" sz="quarter" idx="5"/>
          </p:nvPr>
        </p:nvSpPr>
        <p:spPr/>
        <p:txBody>
          <a:bodyPr/>
          <a:lstStyle/>
          <a:p>
            <a:fld id="{4BAF0735-F145-4B9C-9BE5-23AA3F3DE317}" type="slidenum">
              <a:rPr lang="en-US" smtClean="0"/>
              <a:t>29</a:t>
            </a:fld>
            <a:endParaRPr lang="en-US"/>
          </a:p>
        </p:txBody>
      </p:sp>
    </p:spTree>
    <p:extLst>
      <p:ext uri="{BB962C8B-B14F-4D97-AF65-F5344CB8AC3E}">
        <p14:creationId xmlns:p14="http://schemas.microsoft.com/office/powerpoint/2010/main" val="660764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 course, we can visualize overlap of three sets in the same fashion. </a:t>
            </a:r>
          </a:p>
          <a:p>
            <a:r>
              <a:rPr lang="en-US"/>
              <a:t>The</a:t>
            </a:r>
            <a:r>
              <a:rPr lang="en-US" baseline="0"/>
              <a:t> change is that we need to visualize 4 overlaps or set intersections. </a:t>
            </a:r>
          </a:p>
          <a:p>
            <a:r>
              <a:rPr lang="en-US" baseline="0"/>
              <a:t>Although it is a bit distracting or out of focus, it might be OK to present this if it comes with text describing what you want to show. </a:t>
            </a:r>
          </a:p>
          <a:p>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30</a:t>
            </a:fld>
            <a:endParaRPr lang="en-US"/>
          </a:p>
        </p:txBody>
      </p:sp>
    </p:spTree>
    <p:extLst>
      <p:ext uri="{BB962C8B-B14F-4D97-AF65-F5344CB8AC3E}">
        <p14:creationId xmlns:p14="http://schemas.microsoft.com/office/powerpoint/2010/main" val="1905470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can also take the bars from Figure </a:t>
            </a:r>
            <a:r>
              <a:rPr lang="en-US" sz="1200" b="0" i="0" u="none" strike="noStrike" kern="1200" dirty="0">
                <a:solidFill>
                  <a:schemeClr val="tx1"/>
                </a:solidFill>
                <a:effectLst/>
                <a:latin typeface="+mn-lt"/>
                <a:ea typeface="+mn-ea"/>
                <a:cs typeface="+mn-cs"/>
                <a:hlinkClick r:id="rId3"/>
              </a:rPr>
              <a:t>10.2</a:t>
            </a:r>
            <a:r>
              <a:rPr lang="en-US" sz="1200" b="0" i="0" kern="1200" dirty="0">
                <a:solidFill>
                  <a:schemeClr val="tx1"/>
                </a:solidFill>
                <a:effectLst/>
                <a:latin typeface="+mn-lt"/>
                <a:ea typeface="+mn-ea"/>
                <a:cs typeface="+mn-cs"/>
              </a:rPr>
              <a:t>a and place them side-by-side rather than stacking them on top of each other. This visualization makes it easier to perform a direct comparison of the three groups, though it obscures other aspects of the data (Figure </a:t>
            </a:r>
            <a:r>
              <a:rPr lang="en-US" sz="1200" b="0" i="0" u="none" strike="noStrike" kern="1200" dirty="0">
                <a:solidFill>
                  <a:schemeClr val="tx1"/>
                </a:solidFill>
                <a:effectLst/>
                <a:latin typeface="+mn-lt"/>
                <a:ea typeface="+mn-ea"/>
                <a:cs typeface="+mn-cs"/>
                <a:hlinkClick r:id="rId4"/>
              </a:rPr>
              <a:t>10.3</a:t>
            </a:r>
            <a:r>
              <a:rPr lang="en-US" sz="1200" b="0" i="0" kern="1200" dirty="0">
                <a:solidFill>
                  <a:schemeClr val="tx1"/>
                </a:solidFill>
                <a:effectLst/>
                <a:latin typeface="+mn-lt"/>
                <a:ea typeface="+mn-ea"/>
                <a:cs typeface="+mn-cs"/>
              </a:rPr>
              <a:t>). Most importantly, in a side-by-side bar plot the relationship of each bar to the total is not visually obvious.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Many authors categorically reject pie charts and argue in favor of side-by-side or stacked bars. Others defend the use of pie charts in some applications. My own opinion is that none of these visualizations is consistently superior over any other. Depending on the features of the dataset and the specific story you want to tell, you may want to favor one or the other approach. In the case of the 8th German Bundestag, I think that a pie chart is the best option. It shows clearly that the ruling coalition of SPD and FDP jointly had a small majority over the CDU/CSU (Figure </a:t>
            </a:r>
            <a:r>
              <a:rPr lang="en-US" sz="1200" b="0" i="0" u="none" strike="noStrike" kern="1200" dirty="0">
                <a:solidFill>
                  <a:schemeClr val="tx1"/>
                </a:solidFill>
                <a:effectLst/>
                <a:latin typeface="+mn-lt"/>
                <a:ea typeface="+mn-ea"/>
                <a:cs typeface="+mn-cs"/>
                <a:hlinkClick r:id="rId5"/>
              </a:rPr>
              <a:t>10.1</a:t>
            </a:r>
            <a:r>
              <a:rPr lang="en-US" sz="1200" b="0" i="0" kern="1200" dirty="0">
                <a:solidFill>
                  <a:schemeClr val="tx1"/>
                </a:solidFill>
                <a:effectLst/>
                <a:latin typeface="+mn-lt"/>
                <a:ea typeface="+mn-ea"/>
                <a:cs typeface="+mn-cs"/>
              </a:rPr>
              <a:t>). This fact is not visually obvious in any of the other plots (Figures </a:t>
            </a:r>
            <a:r>
              <a:rPr lang="en-US" sz="1200" b="0" i="0" u="none" strike="noStrike" kern="1200" dirty="0">
                <a:solidFill>
                  <a:schemeClr val="tx1"/>
                </a:solidFill>
                <a:effectLst/>
                <a:latin typeface="+mn-lt"/>
                <a:ea typeface="+mn-ea"/>
                <a:cs typeface="+mn-cs"/>
                <a:hlinkClick r:id="rId3"/>
              </a:rPr>
              <a:t>10.2</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a:rPr>
              <a:t>10.3</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4</a:t>
            </a:fld>
            <a:endParaRPr lang="en-US"/>
          </a:p>
        </p:txBody>
      </p:sp>
    </p:spTree>
    <p:extLst>
      <p:ext uri="{BB962C8B-B14F-4D97-AF65-F5344CB8AC3E}">
        <p14:creationId xmlns:p14="http://schemas.microsoft.com/office/powerpoint/2010/main" val="11867945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 course, we can visualize overlap of three sets in the same fashion. </a:t>
            </a:r>
          </a:p>
          <a:p>
            <a:r>
              <a:rPr lang="en-US"/>
              <a:t>The</a:t>
            </a:r>
            <a:r>
              <a:rPr lang="en-US" baseline="0"/>
              <a:t> change is that we need to visualize 4 overlaps or set intersections. </a:t>
            </a:r>
          </a:p>
          <a:p>
            <a:r>
              <a:rPr lang="en-US" baseline="0"/>
              <a:t>Although it is a bit distracting or out of focus, it might be OK to present this if it comes with text describing what you want to show. </a:t>
            </a:r>
          </a:p>
          <a:p>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31</a:t>
            </a:fld>
            <a:endParaRPr lang="en-US"/>
          </a:p>
        </p:txBody>
      </p:sp>
    </p:spTree>
    <p:extLst>
      <p:ext uri="{BB962C8B-B14F-4D97-AF65-F5344CB8AC3E}">
        <p14:creationId xmlns:p14="http://schemas.microsoft.com/office/powerpoint/2010/main" val="530915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32</a:t>
            </a:fld>
            <a:endParaRPr lang="en-US"/>
          </a:p>
        </p:txBody>
      </p:sp>
    </p:spTree>
    <p:extLst>
      <p:ext uri="{BB962C8B-B14F-4D97-AF65-F5344CB8AC3E}">
        <p14:creationId xmlns:p14="http://schemas.microsoft.com/office/powerpoint/2010/main" val="3708992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Based on the observation that not all combinations make intersections, </a:t>
            </a:r>
          </a:p>
          <a:p>
            <a:r>
              <a:rPr lang="en-US" sz="1200" b="0" i="0" kern="1200" dirty="0">
                <a:solidFill>
                  <a:schemeClr val="tx1"/>
                </a:solidFill>
                <a:effectLst/>
                <a:latin typeface="+mn-lt"/>
                <a:ea typeface="+mn-ea"/>
                <a:cs typeface="+mn-cs"/>
              </a:rPr>
              <a:t>Both are simple visuals that are easy to consume. Their package is available in R and simple to use</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33</a:t>
            </a:fld>
            <a:endParaRPr lang="en-US"/>
          </a:p>
        </p:txBody>
      </p:sp>
    </p:spTree>
    <p:extLst>
      <p:ext uri="{BB962C8B-B14F-4D97-AF65-F5344CB8AC3E}">
        <p14:creationId xmlns:p14="http://schemas.microsoft.com/office/powerpoint/2010/main" val="2852732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While the upset plots are simple, I think they can be improved. In upset plots the intersect is shown </a:t>
            </a:r>
            <a:r>
              <a:rPr lang="en-US" sz="1200" b="1" i="0" kern="1200" dirty="0">
                <a:solidFill>
                  <a:schemeClr val="tx1"/>
                </a:solidFill>
                <a:effectLst/>
                <a:latin typeface="+mn-lt"/>
                <a:ea typeface="+mn-ea"/>
                <a:cs typeface="+mn-cs"/>
              </a:rPr>
              <a:t>above</a:t>
            </a:r>
            <a:r>
              <a:rPr lang="en-US" sz="1200" b="0" i="0" kern="1200" dirty="0">
                <a:solidFill>
                  <a:schemeClr val="tx1"/>
                </a:solidFill>
                <a:effectLst/>
                <a:latin typeface="+mn-lt"/>
                <a:ea typeface="+mn-ea"/>
                <a:cs typeface="+mn-cs"/>
              </a:rPr>
              <a:t> the actual datasets, that serve as the legend. Basically, one is forced to read the upset from the bottom up. By flipping the plot horizontally this caveat is overcome: now the datasets are on the left, where we typically read first, and the bar is shown on the right nicely accompanying the respective set. Another improvement is to clearly label the intersects e.g. “present in one set”, “two sets” and to group them visually. Additionally, I have also color-coded the datasets to provide a quicker way of orienting the reader.</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34</a:t>
            </a:fld>
            <a:endParaRPr lang="en-US"/>
          </a:p>
        </p:txBody>
      </p:sp>
    </p:spTree>
    <p:extLst>
      <p:ext uri="{BB962C8B-B14F-4D97-AF65-F5344CB8AC3E}">
        <p14:creationId xmlns:p14="http://schemas.microsoft.com/office/powerpoint/2010/main" val="40719251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While the upset plots are simple, I think they can be improved. In upset plots the intersect is shown </a:t>
            </a:r>
            <a:r>
              <a:rPr lang="en-US" sz="1200" b="1" i="0" kern="1200" dirty="0">
                <a:solidFill>
                  <a:schemeClr val="tx1"/>
                </a:solidFill>
                <a:effectLst/>
                <a:latin typeface="+mn-lt"/>
                <a:ea typeface="+mn-ea"/>
                <a:cs typeface="+mn-cs"/>
              </a:rPr>
              <a:t>above</a:t>
            </a:r>
            <a:r>
              <a:rPr lang="en-US" sz="1200" b="0" i="0" kern="1200" dirty="0">
                <a:solidFill>
                  <a:schemeClr val="tx1"/>
                </a:solidFill>
                <a:effectLst/>
                <a:latin typeface="+mn-lt"/>
                <a:ea typeface="+mn-ea"/>
                <a:cs typeface="+mn-cs"/>
              </a:rPr>
              <a:t> the actual datasets, that serve as the legend. Basically, one is forced to read the upset from the bottom up. By flipping the plot horizontally this caveat is overcome: now the datasets are on the left, where we typically read first, and the bar is shown on the right nicely accompanying the respective set. Another improvement is to clearly label the intersects e.g. “present in one set”, “two sets” and to group them visually. Additionally, I have also color-coded the datasets to provide a quicker way of orienting the reader.</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35</a:t>
            </a:fld>
            <a:endParaRPr lang="en-US"/>
          </a:p>
        </p:txBody>
      </p:sp>
    </p:spTree>
    <p:extLst>
      <p:ext uri="{BB962C8B-B14F-4D97-AF65-F5344CB8AC3E}">
        <p14:creationId xmlns:p14="http://schemas.microsoft.com/office/powerpoint/2010/main" val="598512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often want to show how some group, entity, or amount breaks down into individual pieces that each represent a </a:t>
            </a:r>
            <a:r>
              <a:rPr lang="en-US" sz="1200" b="0" i="1" kern="1200" dirty="0">
                <a:solidFill>
                  <a:schemeClr val="tx1"/>
                </a:solidFill>
                <a:effectLst/>
                <a:latin typeface="+mn-lt"/>
                <a:ea typeface="+mn-ea"/>
                <a:cs typeface="+mn-cs"/>
              </a:rPr>
              <a:t>proportion</a:t>
            </a:r>
            <a:r>
              <a:rPr lang="en-US" sz="1200" b="0" i="0" kern="1200" dirty="0">
                <a:solidFill>
                  <a:schemeClr val="tx1"/>
                </a:solidFill>
                <a:effectLst/>
                <a:latin typeface="+mn-lt"/>
                <a:ea typeface="+mn-ea"/>
                <a:cs typeface="+mn-cs"/>
              </a:rPr>
              <a:t> of the whole. Common examples include the proportions of men and women in a group of people, the percentages of people voting for different political parties in an election, or the market shares of companies. The archetypal such visualization is the pie chart, omnipresent in any business presentation and much maligned among data scientists</a:t>
            </a:r>
            <a:r>
              <a:rPr lang="en-US" sz="1200" b="0" i="0" kern="120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For </a:t>
            </a:r>
            <a:r>
              <a:rPr lang="en-US" sz="1200" b="0" i="0" kern="1200" dirty="0">
                <a:solidFill>
                  <a:schemeClr val="tx1"/>
                </a:solidFill>
                <a:effectLst/>
                <a:latin typeface="+mn-lt"/>
                <a:ea typeface="+mn-ea"/>
                <a:cs typeface="+mn-cs"/>
              </a:rPr>
              <a:t>example, in the 8th Bundestag, from 1976–1980, the CDU/CSU held 243 seats, SPD 214, and FDP 39, for a total of 496. Such parliamentary data is most commonly visualized as a pie chart.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visualization shows clearly that the ruling coalition of SPD and FDP had a small majority over the opposition CDU/CSU.</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5</a:t>
            </a:fld>
            <a:endParaRPr lang="en-US"/>
          </a:p>
        </p:txBody>
      </p:sp>
    </p:spTree>
    <p:extLst>
      <p:ext uri="{BB962C8B-B14F-4D97-AF65-F5344CB8AC3E}">
        <p14:creationId xmlns:p14="http://schemas.microsoft.com/office/powerpoint/2010/main" val="3392275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often want to show how some group, entity, or amount breaks down into individual pieces that each represent a </a:t>
            </a:r>
            <a:r>
              <a:rPr lang="en-US" sz="1200" b="0" i="1" kern="1200" dirty="0">
                <a:solidFill>
                  <a:schemeClr val="tx1"/>
                </a:solidFill>
                <a:effectLst/>
                <a:latin typeface="+mn-lt"/>
                <a:ea typeface="+mn-ea"/>
                <a:cs typeface="+mn-cs"/>
              </a:rPr>
              <a:t>proportion</a:t>
            </a:r>
            <a:r>
              <a:rPr lang="en-US" sz="1200" b="0" i="0" kern="1200" dirty="0">
                <a:solidFill>
                  <a:schemeClr val="tx1"/>
                </a:solidFill>
                <a:effectLst/>
                <a:latin typeface="+mn-lt"/>
                <a:ea typeface="+mn-ea"/>
                <a:cs typeface="+mn-cs"/>
              </a:rPr>
              <a:t> of the whole. Common examples include the proportions of men and women in a group of people, the percentages of people voting for different political parties in an election, or the market shares of companies. The archetypal such visualization is the pie chart, omnipresent in any business presentation and much maligned among data scientists</a:t>
            </a:r>
            <a:r>
              <a:rPr lang="en-US" sz="1200" b="0" i="0" kern="120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For </a:t>
            </a:r>
            <a:r>
              <a:rPr lang="en-US" sz="1200" b="0" i="0" kern="1200" dirty="0">
                <a:solidFill>
                  <a:schemeClr val="tx1"/>
                </a:solidFill>
                <a:effectLst/>
                <a:latin typeface="+mn-lt"/>
                <a:ea typeface="+mn-ea"/>
                <a:cs typeface="+mn-cs"/>
              </a:rPr>
              <a:t>example, in the 8th Bundestag, from 1976–1980, the CDU/CSU held 243 seats, SPD 214, and FDP 39, for a total of 496. Such parliamentary data is most commonly visualized as a pie chart.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visualization shows clearly that the ruling coalition of SPD and FDP had a small majority over the opposition CDU/CSU.</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6</a:t>
            </a:fld>
            <a:endParaRPr lang="en-US"/>
          </a:p>
        </p:txBody>
      </p:sp>
    </p:spTree>
    <p:extLst>
      <p:ext uri="{BB962C8B-B14F-4D97-AF65-F5344CB8AC3E}">
        <p14:creationId xmlns:p14="http://schemas.microsoft.com/office/powerpoint/2010/main" val="2507822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AF0735-F145-4B9C-9BE5-23AA3F3DE317}" type="slidenum">
              <a:rPr lang="en-US" smtClean="0"/>
              <a:t>7</a:t>
            </a:fld>
            <a:endParaRPr lang="en-US"/>
          </a:p>
        </p:txBody>
      </p:sp>
    </p:spTree>
    <p:extLst>
      <p:ext uri="{BB962C8B-B14F-4D97-AF65-F5344CB8AC3E}">
        <p14:creationId xmlns:p14="http://schemas.microsoft.com/office/powerpoint/2010/main" val="3528171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 will now demonstrate a case where pie charts fail. Consider the hypothetical scenario of five companies, A, B, C, D, and E, who all have roughly comparable market share of approximately 20%. Our hypothetical dataset lists the market share of each company for three consecutive years. When we visualize this dataset with pie charts, it is difficult to see what exactly is going on (Figure </a:t>
            </a:r>
            <a:r>
              <a:rPr lang="en-US" sz="1200" b="0" i="0" u="none" strike="noStrike" kern="1200" dirty="0">
                <a:solidFill>
                  <a:schemeClr val="tx1"/>
                </a:solidFill>
                <a:effectLst/>
                <a:latin typeface="+mn-lt"/>
                <a:ea typeface="+mn-ea"/>
                <a:cs typeface="+mn-cs"/>
                <a:hlinkClick r:id="rId3"/>
              </a:rPr>
              <a:t>10.4</a:t>
            </a:r>
            <a:r>
              <a:rPr lang="en-US" sz="1200" b="0" i="0" kern="1200" dirty="0">
                <a:solidFill>
                  <a:schemeClr val="tx1"/>
                </a:solidFill>
                <a:effectLst/>
                <a:latin typeface="+mn-lt"/>
                <a:ea typeface="+mn-ea"/>
                <a:cs typeface="+mn-cs"/>
              </a:rPr>
              <a:t>). It appears that the market share of company A is growing and the one of company E is shrinking, but beyond this one observation we can’t tell what’s going on. In particular, it is unclear how exactly the market shares of the different companies compare within each year.</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8</a:t>
            </a:fld>
            <a:endParaRPr lang="en-US"/>
          </a:p>
        </p:txBody>
      </p:sp>
    </p:spTree>
    <p:extLst>
      <p:ext uri="{BB962C8B-B14F-4D97-AF65-F5344CB8AC3E}">
        <p14:creationId xmlns:p14="http://schemas.microsoft.com/office/powerpoint/2010/main" val="931717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picture becomes a little clearer when we switch to stacked bars (Figure </a:t>
            </a:r>
            <a:r>
              <a:rPr lang="en-US" sz="1200" b="0" i="0" u="none" strike="noStrike" kern="1200" dirty="0">
                <a:solidFill>
                  <a:schemeClr val="tx1"/>
                </a:solidFill>
                <a:effectLst/>
                <a:latin typeface="+mn-lt"/>
                <a:ea typeface="+mn-ea"/>
                <a:cs typeface="+mn-cs"/>
                <a:hlinkClick r:id="rId3"/>
              </a:rPr>
              <a:t>10.5</a:t>
            </a:r>
            <a:r>
              <a:rPr lang="en-US" sz="1200" b="0" i="0" kern="1200" dirty="0">
                <a:solidFill>
                  <a:schemeClr val="tx1"/>
                </a:solidFill>
                <a:effectLst/>
                <a:latin typeface="+mn-lt"/>
                <a:ea typeface="+mn-ea"/>
                <a:cs typeface="+mn-cs"/>
              </a:rPr>
              <a:t>). Now the trends of a growing market share for company A and a shrinking market share for company E are clearly visible. However, the relative market shares of the five companies within each year are still hard to compare. And it is difficult to compare the market shares of companies B, C, and D across years, because the bars are shifted relative to each other across years. This is a general problem of stacked-bar plots, and the main reason why I normally do not recommend this type of visualization.</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9</a:t>
            </a:fld>
            <a:endParaRPr lang="en-US"/>
          </a:p>
        </p:txBody>
      </p:sp>
    </p:spTree>
    <p:extLst>
      <p:ext uri="{BB962C8B-B14F-4D97-AF65-F5344CB8AC3E}">
        <p14:creationId xmlns:p14="http://schemas.microsoft.com/office/powerpoint/2010/main" val="361268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this hypothetical data set, side-by-side bars are the best choice (Figure </a:t>
            </a:r>
            <a:r>
              <a:rPr lang="en-US" sz="1200" b="0" i="0" u="none" strike="noStrike" kern="1200" dirty="0">
                <a:solidFill>
                  <a:schemeClr val="tx1"/>
                </a:solidFill>
                <a:effectLst/>
                <a:latin typeface="+mn-lt"/>
                <a:ea typeface="+mn-ea"/>
                <a:cs typeface="+mn-cs"/>
                <a:hlinkClick r:id="rId3"/>
              </a:rPr>
              <a:t>10.6</a:t>
            </a:r>
            <a:r>
              <a:rPr lang="en-US" sz="1200" b="0" i="0" kern="1200" dirty="0">
                <a:solidFill>
                  <a:schemeClr val="tx1"/>
                </a:solidFill>
                <a:effectLst/>
                <a:latin typeface="+mn-lt"/>
                <a:ea typeface="+mn-ea"/>
                <a:cs typeface="+mn-cs"/>
              </a:rPr>
              <a:t>). This visualization highlights that both companies A and B have increased their market share from 2015 to 2017 while both companies D and E have reduced theirs. It also shows that market shares increase sequentially from company A to E in 2015 and similarly decrease in 2017.</a:t>
            </a:r>
            <a:endParaRPr lang="en-US" dirty="0"/>
          </a:p>
        </p:txBody>
      </p:sp>
      <p:sp>
        <p:nvSpPr>
          <p:cNvPr id="4" name="Slide Number Placeholder 3"/>
          <p:cNvSpPr>
            <a:spLocks noGrp="1"/>
          </p:cNvSpPr>
          <p:nvPr>
            <p:ph type="sldNum" sz="quarter" idx="5"/>
          </p:nvPr>
        </p:nvSpPr>
        <p:spPr/>
        <p:txBody>
          <a:bodyPr/>
          <a:lstStyle/>
          <a:p>
            <a:fld id="{4BAF0735-F145-4B9C-9BE5-23AA3F3DE317}" type="slidenum">
              <a:rPr lang="en-US" smtClean="0"/>
              <a:t>10</a:t>
            </a:fld>
            <a:endParaRPr lang="en-US"/>
          </a:p>
        </p:txBody>
      </p:sp>
    </p:spTree>
    <p:extLst>
      <p:ext uri="{BB962C8B-B14F-4D97-AF65-F5344CB8AC3E}">
        <p14:creationId xmlns:p14="http://schemas.microsoft.com/office/powerpoint/2010/main" val="3296335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C0B2-2ECD-AC86-F543-EA6E48799F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922D12-827E-5A25-A18E-DF9F6DFB6C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207903-91BF-5AEE-F17E-500EF4C87CED}"/>
              </a:ext>
            </a:extLst>
          </p:cNvPr>
          <p:cNvSpPr>
            <a:spLocks noGrp="1"/>
          </p:cNvSpPr>
          <p:nvPr>
            <p:ph type="dt" sz="half" idx="10"/>
          </p:nvPr>
        </p:nvSpPr>
        <p:spPr/>
        <p:txBody>
          <a:bodyPr/>
          <a:lstStyle/>
          <a:p>
            <a:fld id="{1C34BBE1-7F55-9B48-87EC-93206B9883E1}" type="datetimeFigureOut">
              <a:rPr lang="en-US" smtClean="0"/>
              <a:t>1/18/26</a:t>
            </a:fld>
            <a:endParaRPr lang="en-US"/>
          </a:p>
        </p:txBody>
      </p:sp>
      <p:sp>
        <p:nvSpPr>
          <p:cNvPr id="5" name="Footer Placeholder 4">
            <a:extLst>
              <a:ext uri="{FF2B5EF4-FFF2-40B4-BE49-F238E27FC236}">
                <a16:creationId xmlns:a16="http://schemas.microsoft.com/office/drawing/2014/main" id="{76F2D91B-C001-EBB8-AAD9-66EE2C78BC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C88699-CFCF-099B-3F3E-91CA26547360}"/>
              </a:ext>
            </a:extLst>
          </p:cNvPr>
          <p:cNvSpPr>
            <a:spLocks noGrp="1"/>
          </p:cNvSpPr>
          <p:nvPr>
            <p:ph type="sldNum" sz="quarter" idx="12"/>
          </p:nvPr>
        </p:nvSpPr>
        <p:spPr/>
        <p:txBody>
          <a:bodyPr/>
          <a:lstStyle/>
          <a:p>
            <a:fld id="{255D2A52-16AB-6845-8160-6D542A3AA378}" type="slidenum">
              <a:rPr lang="en-US" smtClean="0"/>
              <a:t>‹#›</a:t>
            </a:fld>
            <a:endParaRPr lang="en-US"/>
          </a:p>
        </p:txBody>
      </p:sp>
    </p:spTree>
    <p:extLst>
      <p:ext uri="{BB962C8B-B14F-4D97-AF65-F5344CB8AC3E}">
        <p14:creationId xmlns:p14="http://schemas.microsoft.com/office/powerpoint/2010/main" val="3189543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40F7-69B1-31AA-1318-0031A5B65A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16BF06-7227-4C3B-0428-440DF88C8F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E2E353-7F46-C43F-2F76-1F9C837B2582}"/>
              </a:ext>
            </a:extLst>
          </p:cNvPr>
          <p:cNvSpPr>
            <a:spLocks noGrp="1"/>
          </p:cNvSpPr>
          <p:nvPr>
            <p:ph type="dt" sz="half" idx="10"/>
          </p:nvPr>
        </p:nvSpPr>
        <p:spPr/>
        <p:txBody>
          <a:bodyPr/>
          <a:lstStyle/>
          <a:p>
            <a:fld id="{1C34BBE1-7F55-9B48-87EC-93206B9883E1}" type="datetimeFigureOut">
              <a:rPr lang="en-US" smtClean="0"/>
              <a:t>1/18/26</a:t>
            </a:fld>
            <a:endParaRPr lang="en-US"/>
          </a:p>
        </p:txBody>
      </p:sp>
      <p:sp>
        <p:nvSpPr>
          <p:cNvPr id="5" name="Footer Placeholder 4">
            <a:extLst>
              <a:ext uri="{FF2B5EF4-FFF2-40B4-BE49-F238E27FC236}">
                <a16:creationId xmlns:a16="http://schemas.microsoft.com/office/drawing/2014/main" id="{ED5C928B-4C94-B046-6907-15089BB9F9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A80566-18BC-EA4B-8010-5C43805F5420}"/>
              </a:ext>
            </a:extLst>
          </p:cNvPr>
          <p:cNvSpPr>
            <a:spLocks noGrp="1"/>
          </p:cNvSpPr>
          <p:nvPr>
            <p:ph type="sldNum" sz="quarter" idx="12"/>
          </p:nvPr>
        </p:nvSpPr>
        <p:spPr/>
        <p:txBody>
          <a:bodyPr/>
          <a:lstStyle/>
          <a:p>
            <a:fld id="{255D2A52-16AB-6845-8160-6D542A3AA378}" type="slidenum">
              <a:rPr lang="en-US" smtClean="0"/>
              <a:t>‹#›</a:t>
            </a:fld>
            <a:endParaRPr lang="en-US"/>
          </a:p>
        </p:txBody>
      </p:sp>
    </p:spTree>
    <p:extLst>
      <p:ext uri="{BB962C8B-B14F-4D97-AF65-F5344CB8AC3E}">
        <p14:creationId xmlns:p14="http://schemas.microsoft.com/office/powerpoint/2010/main" val="2766183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468B99-D4F9-C41E-8A59-0F5BDD64DF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F0664B-1999-DE69-B7BD-5CCA810032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0591-3CB5-1622-A895-0ACE485FEBF6}"/>
              </a:ext>
            </a:extLst>
          </p:cNvPr>
          <p:cNvSpPr>
            <a:spLocks noGrp="1"/>
          </p:cNvSpPr>
          <p:nvPr>
            <p:ph type="dt" sz="half" idx="10"/>
          </p:nvPr>
        </p:nvSpPr>
        <p:spPr/>
        <p:txBody>
          <a:bodyPr/>
          <a:lstStyle/>
          <a:p>
            <a:fld id="{1C34BBE1-7F55-9B48-87EC-93206B9883E1}" type="datetimeFigureOut">
              <a:rPr lang="en-US" smtClean="0"/>
              <a:t>1/18/26</a:t>
            </a:fld>
            <a:endParaRPr lang="en-US"/>
          </a:p>
        </p:txBody>
      </p:sp>
      <p:sp>
        <p:nvSpPr>
          <p:cNvPr id="5" name="Footer Placeholder 4">
            <a:extLst>
              <a:ext uri="{FF2B5EF4-FFF2-40B4-BE49-F238E27FC236}">
                <a16:creationId xmlns:a16="http://schemas.microsoft.com/office/drawing/2014/main" id="{0F8B5C92-3B3A-94AF-CF7C-73050D6DCA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6B7AEA-0619-6BE3-EB51-F9B3F3B59BF7}"/>
              </a:ext>
            </a:extLst>
          </p:cNvPr>
          <p:cNvSpPr>
            <a:spLocks noGrp="1"/>
          </p:cNvSpPr>
          <p:nvPr>
            <p:ph type="sldNum" sz="quarter" idx="12"/>
          </p:nvPr>
        </p:nvSpPr>
        <p:spPr/>
        <p:txBody>
          <a:bodyPr/>
          <a:lstStyle/>
          <a:p>
            <a:fld id="{255D2A52-16AB-6845-8160-6D542A3AA378}" type="slidenum">
              <a:rPr lang="en-US" smtClean="0"/>
              <a:t>‹#›</a:t>
            </a:fld>
            <a:endParaRPr lang="en-US"/>
          </a:p>
        </p:txBody>
      </p:sp>
    </p:spTree>
    <p:extLst>
      <p:ext uri="{BB962C8B-B14F-4D97-AF65-F5344CB8AC3E}">
        <p14:creationId xmlns:p14="http://schemas.microsoft.com/office/powerpoint/2010/main" val="2805943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9D41B-DE94-4226-22EF-668099FD52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83C9B1-EAEF-1FDA-301B-E04C41012E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66AE0C-CF46-F1F6-12FE-FD72273DC046}"/>
              </a:ext>
            </a:extLst>
          </p:cNvPr>
          <p:cNvSpPr>
            <a:spLocks noGrp="1"/>
          </p:cNvSpPr>
          <p:nvPr>
            <p:ph type="dt" sz="half" idx="10"/>
          </p:nvPr>
        </p:nvSpPr>
        <p:spPr/>
        <p:txBody>
          <a:bodyPr/>
          <a:lstStyle/>
          <a:p>
            <a:fld id="{1C34BBE1-7F55-9B48-87EC-93206B9883E1}" type="datetimeFigureOut">
              <a:rPr lang="en-US" smtClean="0"/>
              <a:t>1/18/26</a:t>
            </a:fld>
            <a:endParaRPr lang="en-US"/>
          </a:p>
        </p:txBody>
      </p:sp>
      <p:sp>
        <p:nvSpPr>
          <p:cNvPr id="5" name="Footer Placeholder 4">
            <a:extLst>
              <a:ext uri="{FF2B5EF4-FFF2-40B4-BE49-F238E27FC236}">
                <a16:creationId xmlns:a16="http://schemas.microsoft.com/office/drawing/2014/main" id="{31FC3956-CBAD-CFDC-B6C1-5B6763F1F4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331B-0425-FB18-4F69-C11498400944}"/>
              </a:ext>
            </a:extLst>
          </p:cNvPr>
          <p:cNvSpPr>
            <a:spLocks noGrp="1"/>
          </p:cNvSpPr>
          <p:nvPr>
            <p:ph type="sldNum" sz="quarter" idx="12"/>
          </p:nvPr>
        </p:nvSpPr>
        <p:spPr/>
        <p:txBody>
          <a:bodyPr/>
          <a:lstStyle/>
          <a:p>
            <a:fld id="{255D2A52-16AB-6845-8160-6D542A3AA378}" type="slidenum">
              <a:rPr lang="en-US" smtClean="0"/>
              <a:t>‹#›</a:t>
            </a:fld>
            <a:endParaRPr lang="en-US"/>
          </a:p>
        </p:txBody>
      </p:sp>
    </p:spTree>
    <p:extLst>
      <p:ext uri="{BB962C8B-B14F-4D97-AF65-F5344CB8AC3E}">
        <p14:creationId xmlns:p14="http://schemas.microsoft.com/office/powerpoint/2010/main" val="2191861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FAEF5-DE24-D7BA-C217-1031E11703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F8A946-FA67-E1A8-81F9-F74F42F81A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7BC1FE-628F-318C-FE32-8A86BB980328}"/>
              </a:ext>
            </a:extLst>
          </p:cNvPr>
          <p:cNvSpPr>
            <a:spLocks noGrp="1"/>
          </p:cNvSpPr>
          <p:nvPr>
            <p:ph type="dt" sz="half" idx="10"/>
          </p:nvPr>
        </p:nvSpPr>
        <p:spPr/>
        <p:txBody>
          <a:bodyPr/>
          <a:lstStyle/>
          <a:p>
            <a:fld id="{1C34BBE1-7F55-9B48-87EC-93206B9883E1}" type="datetimeFigureOut">
              <a:rPr lang="en-US" smtClean="0"/>
              <a:t>1/18/26</a:t>
            </a:fld>
            <a:endParaRPr lang="en-US"/>
          </a:p>
        </p:txBody>
      </p:sp>
      <p:sp>
        <p:nvSpPr>
          <p:cNvPr id="5" name="Footer Placeholder 4">
            <a:extLst>
              <a:ext uri="{FF2B5EF4-FFF2-40B4-BE49-F238E27FC236}">
                <a16:creationId xmlns:a16="http://schemas.microsoft.com/office/drawing/2014/main" id="{6AE1D95B-9EB5-EB3A-6D8B-3C2936F750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643E03-9F71-BCE4-A74C-55CA57092CB5}"/>
              </a:ext>
            </a:extLst>
          </p:cNvPr>
          <p:cNvSpPr>
            <a:spLocks noGrp="1"/>
          </p:cNvSpPr>
          <p:nvPr>
            <p:ph type="sldNum" sz="quarter" idx="12"/>
          </p:nvPr>
        </p:nvSpPr>
        <p:spPr/>
        <p:txBody>
          <a:bodyPr/>
          <a:lstStyle/>
          <a:p>
            <a:fld id="{255D2A52-16AB-6845-8160-6D542A3AA378}" type="slidenum">
              <a:rPr lang="en-US" smtClean="0"/>
              <a:t>‹#›</a:t>
            </a:fld>
            <a:endParaRPr lang="en-US"/>
          </a:p>
        </p:txBody>
      </p:sp>
    </p:spTree>
    <p:extLst>
      <p:ext uri="{BB962C8B-B14F-4D97-AF65-F5344CB8AC3E}">
        <p14:creationId xmlns:p14="http://schemas.microsoft.com/office/powerpoint/2010/main" val="3667366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B1461-D26B-6FA7-CD17-6F6C9ABA8A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371BD8-D9AC-D6CC-F50F-F1410F2C48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67E20D-E02E-9F05-E061-6C78FB936F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5CF33A-AC04-E4D5-578B-0E111515F49F}"/>
              </a:ext>
            </a:extLst>
          </p:cNvPr>
          <p:cNvSpPr>
            <a:spLocks noGrp="1"/>
          </p:cNvSpPr>
          <p:nvPr>
            <p:ph type="dt" sz="half" idx="10"/>
          </p:nvPr>
        </p:nvSpPr>
        <p:spPr/>
        <p:txBody>
          <a:bodyPr/>
          <a:lstStyle/>
          <a:p>
            <a:fld id="{1C34BBE1-7F55-9B48-87EC-93206B9883E1}" type="datetimeFigureOut">
              <a:rPr lang="en-US" smtClean="0"/>
              <a:t>1/18/26</a:t>
            </a:fld>
            <a:endParaRPr lang="en-US"/>
          </a:p>
        </p:txBody>
      </p:sp>
      <p:sp>
        <p:nvSpPr>
          <p:cNvPr id="6" name="Footer Placeholder 5">
            <a:extLst>
              <a:ext uri="{FF2B5EF4-FFF2-40B4-BE49-F238E27FC236}">
                <a16:creationId xmlns:a16="http://schemas.microsoft.com/office/drawing/2014/main" id="{A9B67D47-7CCE-5832-C339-FAB2A5B7DF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B00B5C-29B1-B8EF-6F62-86EB5DE855CC}"/>
              </a:ext>
            </a:extLst>
          </p:cNvPr>
          <p:cNvSpPr>
            <a:spLocks noGrp="1"/>
          </p:cNvSpPr>
          <p:nvPr>
            <p:ph type="sldNum" sz="quarter" idx="12"/>
          </p:nvPr>
        </p:nvSpPr>
        <p:spPr/>
        <p:txBody>
          <a:bodyPr/>
          <a:lstStyle/>
          <a:p>
            <a:fld id="{255D2A52-16AB-6845-8160-6D542A3AA378}" type="slidenum">
              <a:rPr lang="en-US" smtClean="0"/>
              <a:t>‹#›</a:t>
            </a:fld>
            <a:endParaRPr lang="en-US"/>
          </a:p>
        </p:txBody>
      </p:sp>
    </p:spTree>
    <p:extLst>
      <p:ext uri="{BB962C8B-B14F-4D97-AF65-F5344CB8AC3E}">
        <p14:creationId xmlns:p14="http://schemas.microsoft.com/office/powerpoint/2010/main" val="3763534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0215C-E427-2707-555E-B90FB80490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573D41-FF1F-92AF-12E1-93863B0818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85FD80-2397-5647-55BC-D62E7F27C1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08BD28-FE73-49B1-73E6-B1DCE0E79E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CB8B97-ED17-FFBC-33E3-1BC31CBC1E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C12898-AA1E-2FE8-548A-9DEBB4E3182D}"/>
              </a:ext>
            </a:extLst>
          </p:cNvPr>
          <p:cNvSpPr>
            <a:spLocks noGrp="1"/>
          </p:cNvSpPr>
          <p:nvPr>
            <p:ph type="dt" sz="half" idx="10"/>
          </p:nvPr>
        </p:nvSpPr>
        <p:spPr/>
        <p:txBody>
          <a:bodyPr/>
          <a:lstStyle/>
          <a:p>
            <a:fld id="{1C34BBE1-7F55-9B48-87EC-93206B9883E1}" type="datetimeFigureOut">
              <a:rPr lang="en-US" smtClean="0"/>
              <a:t>1/18/26</a:t>
            </a:fld>
            <a:endParaRPr lang="en-US"/>
          </a:p>
        </p:txBody>
      </p:sp>
      <p:sp>
        <p:nvSpPr>
          <p:cNvPr id="8" name="Footer Placeholder 7">
            <a:extLst>
              <a:ext uri="{FF2B5EF4-FFF2-40B4-BE49-F238E27FC236}">
                <a16:creationId xmlns:a16="http://schemas.microsoft.com/office/drawing/2014/main" id="{D85BEC02-0DB8-FAFA-AD5A-6788D70513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69BAA0-0518-98EC-735A-B248D16AB6AF}"/>
              </a:ext>
            </a:extLst>
          </p:cNvPr>
          <p:cNvSpPr>
            <a:spLocks noGrp="1"/>
          </p:cNvSpPr>
          <p:nvPr>
            <p:ph type="sldNum" sz="quarter" idx="12"/>
          </p:nvPr>
        </p:nvSpPr>
        <p:spPr/>
        <p:txBody>
          <a:bodyPr/>
          <a:lstStyle/>
          <a:p>
            <a:fld id="{255D2A52-16AB-6845-8160-6D542A3AA378}" type="slidenum">
              <a:rPr lang="en-US" smtClean="0"/>
              <a:t>‹#›</a:t>
            </a:fld>
            <a:endParaRPr lang="en-US"/>
          </a:p>
        </p:txBody>
      </p:sp>
    </p:spTree>
    <p:extLst>
      <p:ext uri="{BB962C8B-B14F-4D97-AF65-F5344CB8AC3E}">
        <p14:creationId xmlns:p14="http://schemas.microsoft.com/office/powerpoint/2010/main" val="483684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6F709-A51E-2C0F-F1FE-5E9C2293B8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0FFBC1-38CC-32D7-0058-360C0C2A5D9D}"/>
              </a:ext>
            </a:extLst>
          </p:cNvPr>
          <p:cNvSpPr>
            <a:spLocks noGrp="1"/>
          </p:cNvSpPr>
          <p:nvPr>
            <p:ph type="dt" sz="half" idx="10"/>
          </p:nvPr>
        </p:nvSpPr>
        <p:spPr/>
        <p:txBody>
          <a:bodyPr/>
          <a:lstStyle/>
          <a:p>
            <a:fld id="{1C34BBE1-7F55-9B48-87EC-93206B9883E1}" type="datetimeFigureOut">
              <a:rPr lang="en-US" smtClean="0"/>
              <a:t>1/18/26</a:t>
            </a:fld>
            <a:endParaRPr lang="en-US"/>
          </a:p>
        </p:txBody>
      </p:sp>
      <p:sp>
        <p:nvSpPr>
          <p:cNvPr id="4" name="Footer Placeholder 3">
            <a:extLst>
              <a:ext uri="{FF2B5EF4-FFF2-40B4-BE49-F238E27FC236}">
                <a16:creationId xmlns:a16="http://schemas.microsoft.com/office/drawing/2014/main" id="{837E4797-935E-483E-61F1-572FC89CE3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AC744F-3F64-3C8A-F014-4FDEB73A6741}"/>
              </a:ext>
            </a:extLst>
          </p:cNvPr>
          <p:cNvSpPr>
            <a:spLocks noGrp="1"/>
          </p:cNvSpPr>
          <p:nvPr>
            <p:ph type="sldNum" sz="quarter" idx="12"/>
          </p:nvPr>
        </p:nvSpPr>
        <p:spPr/>
        <p:txBody>
          <a:bodyPr/>
          <a:lstStyle/>
          <a:p>
            <a:fld id="{255D2A52-16AB-6845-8160-6D542A3AA378}" type="slidenum">
              <a:rPr lang="en-US" smtClean="0"/>
              <a:t>‹#›</a:t>
            </a:fld>
            <a:endParaRPr lang="en-US"/>
          </a:p>
        </p:txBody>
      </p:sp>
    </p:spTree>
    <p:extLst>
      <p:ext uri="{BB962C8B-B14F-4D97-AF65-F5344CB8AC3E}">
        <p14:creationId xmlns:p14="http://schemas.microsoft.com/office/powerpoint/2010/main" val="1740851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353C00-9061-44E3-0432-153A3C8D97C7}"/>
              </a:ext>
            </a:extLst>
          </p:cNvPr>
          <p:cNvSpPr>
            <a:spLocks noGrp="1"/>
          </p:cNvSpPr>
          <p:nvPr>
            <p:ph type="dt" sz="half" idx="10"/>
          </p:nvPr>
        </p:nvSpPr>
        <p:spPr/>
        <p:txBody>
          <a:bodyPr/>
          <a:lstStyle/>
          <a:p>
            <a:fld id="{1C34BBE1-7F55-9B48-87EC-93206B9883E1}" type="datetimeFigureOut">
              <a:rPr lang="en-US" smtClean="0"/>
              <a:t>1/18/26</a:t>
            </a:fld>
            <a:endParaRPr lang="en-US"/>
          </a:p>
        </p:txBody>
      </p:sp>
      <p:sp>
        <p:nvSpPr>
          <p:cNvPr id="3" name="Footer Placeholder 2">
            <a:extLst>
              <a:ext uri="{FF2B5EF4-FFF2-40B4-BE49-F238E27FC236}">
                <a16:creationId xmlns:a16="http://schemas.microsoft.com/office/drawing/2014/main" id="{39E5E9F9-5EB0-C321-1DF0-EC634B4B44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02F3D0-AD2D-093D-352A-80FBC7881E23}"/>
              </a:ext>
            </a:extLst>
          </p:cNvPr>
          <p:cNvSpPr>
            <a:spLocks noGrp="1"/>
          </p:cNvSpPr>
          <p:nvPr>
            <p:ph type="sldNum" sz="quarter" idx="12"/>
          </p:nvPr>
        </p:nvSpPr>
        <p:spPr/>
        <p:txBody>
          <a:bodyPr/>
          <a:lstStyle/>
          <a:p>
            <a:fld id="{255D2A52-16AB-6845-8160-6D542A3AA378}" type="slidenum">
              <a:rPr lang="en-US" smtClean="0"/>
              <a:t>‹#›</a:t>
            </a:fld>
            <a:endParaRPr lang="en-US"/>
          </a:p>
        </p:txBody>
      </p:sp>
    </p:spTree>
    <p:extLst>
      <p:ext uri="{BB962C8B-B14F-4D97-AF65-F5344CB8AC3E}">
        <p14:creationId xmlns:p14="http://schemas.microsoft.com/office/powerpoint/2010/main" val="1951342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3443D-2467-9CA6-2322-07B2F338F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435B1D-AFC5-85AA-A94B-862D33B963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62CCB1-D5FD-FD5F-3C89-6DEE2FE1CC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44AA58-8572-947B-8199-6988C88419B0}"/>
              </a:ext>
            </a:extLst>
          </p:cNvPr>
          <p:cNvSpPr>
            <a:spLocks noGrp="1"/>
          </p:cNvSpPr>
          <p:nvPr>
            <p:ph type="dt" sz="half" idx="10"/>
          </p:nvPr>
        </p:nvSpPr>
        <p:spPr/>
        <p:txBody>
          <a:bodyPr/>
          <a:lstStyle/>
          <a:p>
            <a:fld id="{1C34BBE1-7F55-9B48-87EC-93206B9883E1}" type="datetimeFigureOut">
              <a:rPr lang="en-US" smtClean="0"/>
              <a:t>1/18/26</a:t>
            </a:fld>
            <a:endParaRPr lang="en-US"/>
          </a:p>
        </p:txBody>
      </p:sp>
      <p:sp>
        <p:nvSpPr>
          <p:cNvPr id="6" name="Footer Placeholder 5">
            <a:extLst>
              <a:ext uri="{FF2B5EF4-FFF2-40B4-BE49-F238E27FC236}">
                <a16:creationId xmlns:a16="http://schemas.microsoft.com/office/drawing/2014/main" id="{F39061C5-B107-5D52-C2D2-D04180D9B7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678037-893A-0AB1-5824-F85C6E8525F7}"/>
              </a:ext>
            </a:extLst>
          </p:cNvPr>
          <p:cNvSpPr>
            <a:spLocks noGrp="1"/>
          </p:cNvSpPr>
          <p:nvPr>
            <p:ph type="sldNum" sz="quarter" idx="12"/>
          </p:nvPr>
        </p:nvSpPr>
        <p:spPr/>
        <p:txBody>
          <a:bodyPr/>
          <a:lstStyle/>
          <a:p>
            <a:fld id="{255D2A52-16AB-6845-8160-6D542A3AA378}" type="slidenum">
              <a:rPr lang="en-US" smtClean="0"/>
              <a:t>‹#›</a:t>
            </a:fld>
            <a:endParaRPr lang="en-US"/>
          </a:p>
        </p:txBody>
      </p:sp>
    </p:spTree>
    <p:extLst>
      <p:ext uri="{BB962C8B-B14F-4D97-AF65-F5344CB8AC3E}">
        <p14:creationId xmlns:p14="http://schemas.microsoft.com/office/powerpoint/2010/main" val="2373967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8C180-F54A-3B86-D8D8-319D3CCAE2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3182D7-C763-0526-320F-3807DB4CC7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85DB1B-B82E-2476-9220-94632C0C52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F6F07D-7A81-BAC6-0C30-B41C5ED8A19B}"/>
              </a:ext>
            </a:extLst>
          </p:cNvPr>
          <p:cNvSpPr>
            <a:spLocks noGrp="1"/>
          </p:cNvSpPr>
          <p:nvPr>
            <p:ph type="dt" sz="half" idx="10"/>
          </p:nvPr>
        </p:nvSpPr>
        <p:spPr/>
        <p:txBody>
          <a:bodyPr/>
          <a:lstStyle/>
          <a:p>
            <a:fld id="{1C34BBE1-7F55-9B48-87EC-93206B9883E1}" type="datetimeFigureOut">
              <a:rPr lang="en-US" smtClean="0"/>
              <a:t>1/18/26</a:t>
            </a:fld>
            <a:endParaRPr lang="en-US"/>
          </a:p>
        </p:txBody>
      </p:sp>
      <p:sp>
        <p:nvSpPr>
          <p:cNvPr id="6" name="Footer Placeholder 5">
            <a:extLst>
              <a:ext uri="{FF2B5EF4-FFF2-40B4-BE49-F238E27FC236}">
                <a16:creationId xmlns:a16="http://schemas.microsoft.com/office/drawing/2014/main" id="{4AD50D34-C377-2008-9809-66F79B53B6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8CA7BF-64AC-39F9-D8F3-F77A90BB4B74}"/>
              </a:ext>
            </a:extLst>
          </p:cNvPr>
          <p:cNvSpPr>
            <a:spLocks noGrp="1"/>
          </p:cNvSpPr>
          <p:nvPr>
            <p:ph type="sldNum" sz="quarter" idx="12"/>
          </p:nvPr>
        </p:nvSpPr>
        <p:spPr/>
        <p:txBody>
          <a:bodyPr/>
          <a:lstStyle/>
          <a:p>
            <a:fld id="{255D2A52-16AB-6845-8160-6D542A3AA378}" type="slidenum">
              <a:rPr lang="en-US" smtClean="0"/>
              <a:t>‹#›</a:t>
            </a:fld>
            <a:endParaRPr lang="en-US"/>
          </a:p>
        </p:txBody>
      </p:sp>
    </p:spTree>
    <p:extLst>
      <p:ext uri="{BB962C8B-B14F-4D97-AF65-F5344CB8AC3E}">
        <p14:creationId xmlns:p14="http://schemas.microsoft.com/office/powerpoint/2010/main" val="1280369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103217-4B5F-0DF0-510A-278A4A03DD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146716-3127-85CE-4861-380842A6FC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73343A-ACC1-2673-5BAC-1652CC1195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34BBE1-7F55-9B48-87EC-93206B9883E1}" type="datetimeFigureOut">
              <a:rPr lang="en-US" smtClean="0"/>
              <a:t>1/18/26</a:t>
            </a:fld>
            <a:endParaRPr lang="en-US"/>
          </a:p>
        </p:txBody>
      </p:sp>
      <p:sp>
        <p:nvSpPr>
          <p:cNvPr id="5" name="Footer Placeholder 4">
            <a:extLst>
              <a:ext uri="{FF2B5EF4-FFF2-40B4-BE49-F238E27FC236}">
                <a16:creationId xmlns:a16="http://schemas.microsoft.com/office/drawing/2014/main" id="{E5B3B054-AF28-FC63-9B63-C9F6071699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737639-A548-9AE6-BFF3-59F9278705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5D2A52-16AB-6845-8160-6D542A3AA378}" type="slidenum">
              <a:rPr lang="en-US" smtClean="0"/>
              <a:t>‹#›</a:t>
            </a:fld>
            <a:endParaRPr lang="en-US"/>
          </a:p>
        </p:txBody>
      </p:sp>
    </p:spTree>
    <p:extLst>
      <p:ext uri="{BB962C8B-B14F-4D97-AF65-F5344CB8AC3E}">
        <p14:creationId xmlns:p14="http://schemas.microsoft.com/office/powerpoint/2010/main" val="2852105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2BEB9-5EC6-466B-84E7-DF959140956B}"/>
              </a:ext>
            </a:extLst>
          </p:cNvPr>
          <p:cNvSpPr>
            <a:spLocks noGrp="1"/>
          </p:cNvSpPr>
          <p:nvPr>
            <p:ph type="ctrTitle"/>
          </p:nvPr>
        </p:nvSpPr>
        <p:spPr/>
        <p:txBody>
          <a:bodyPr/>
          <a:lstStyle/>
          <a:p>
            <a:r>
              <a:rPr lang="en-US" dirty="0"/>
              <a:t>Visualizing Proportions and Enrichments</a:t>
            </a:r>
          </a:p>
        </p:txBody>
      </p:sp>
      <p:sp>
        <p:nvSpPr>
          <p:cNvPr id="3" name="Subtitle 2">
            <a:extLst>
              <a:ext uri="{FF2B5EF4-FFF2-40B4-BE49-F238E27FC236}">
                <a16:creationId xmlns:a16="http://schemas.microsoft.com/office/drawing/2014/main" id="{664516A3-79EC-4194-ABE6-15B9469748C2}"/>
              </a:ext>
            </a:extLst>
          </p:cNvPr>
          <p:cNvSpPr>
            <a:spLocks noGrp="1"/>
          </p:cNvSpPr>
          <p:nvPr>
            <p:ph type="subTitle" idx="1"/>
          </p:nvPr>
        </p:nvSpPr>
        <p:spPr/>
        <p:txBody>
          <a:bodyPr>
            <a:normAutofit fontScale="92500" lnSpcReduction="10000"/>
          </a:bodyPr>
          <a:lstStyle/>
          <a:p>
            <a:r>
              <a:rPr lang="en-US" dirty="0"/>
              <a:t>HUGEN 2073</a:t>
            </a:r>
          </a:p>
          <a:p>
            <a:r>
              <a:rPr lang="en-US" b="1" dirty="0"/>
              <a:t>Genomic Data Visualization and Integration</a:t>
            </a:r>
          </a:p>
          <a:p>
            <a:endParaRPr lang="en-US" dirty="0"/>
          </a:p>
          <a:p>
            <a:r>
              <a:rPr lang="en-US" dirty="0"/>
              <a:t>Slides borrowed/modified from H. J. Park with permission</a:t>
            </a:r>
          </a:p>
        </p:txBody>
      </p:sp>
    </p:spTree>
    <p:extLst>
      <p:ext uri="{BB962C8B-B14F-4D97-AF65-F5344CB8AC3E}">
        <p14:creationId xmlns:p14="http://schemas.microsoft.com/office/powerpoint/2010/main" val="774775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A1AAA9-1BA2-4016-8367-48ECC808CD5E}"/>
              </a:ext>
            </a:extLst>
          </p:cNvPr>
          <p:cNvPicPr>
            <a:picLocks noChangeAspect="1"/>
          </p:cNvPicPr>
          <p:nvPr/>
        </p:nvPicPr>
        <p:blipFill>
          <a:blip r:embed="rId3"/>
          <a:stretch>
            <a:fillRect/>
          </a:stretch>
        </p:blipFill>
        <p:spPr>
          <a:xfrm>
            <a:off x="4297635" y="1899529"/>
            <a:ext cx="7880156" cy="4713943"/>
          </a:xfrm>
          <a:prstGeom prst="rect">
            <a:avLst/>
          </a:prstGeom>
        </p:spPr>
      </p:pic>
      <p:sp>
        <p:nvSpPr>
          <p:cNvPr id="8" name="Rectangle 7">
            <a:extLst>
              <a:ext uri="{FF2B5EF4-FFF2-40B4-BE49-F238E27FC236}">
                <a16:creationId xmlns:a16="http://schemas.microsoft.com/office/drawing/2014/main" id="{0A0CD71F-2136-42D7-B8F1-AE2355FBE5BD}"/>
              </a:ext>
            </a:extLst>
          </p:cNvPr>
          <p:cNvSpPr/>
          <p:nvPr/>
        </p:nvSpPr>
        <p:spPr>
          <a:xfrm>
            <a:off x="11250867" y="1734840"/>
            <a:ext cx="930349" cy="520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84CEBB-7068-418A-A63A-78150140C049}"/>
              </a:ext>
            </a:extLst>
          </p:cNvPr>
          <p:cNvSpPr>
            <a:spLocks noGrp="1"/>
          </p:cNvSpPr>
          <p:nvPr>
            <p:ph type="title"/>
          </p:nvPr>
        </p:nvSpPr>
        <p:spPr>
          <a:xfrm>
            <a:off x="838200" y="0"/>
            <a:ext cx="10515600" cy="1325563"/>
          </a:xfrm>
        </p:spPr>
        <p:txBody>
          <a:bodyPr/>
          <a:lstStyle/>
          <a:p>
            <a:r>
              <a:rPr lang="en-US" dirty="0"/>
              <a:t>A case for side-by-side bars</a:t>
            </a:r>
          </a:p>
        </p:txBody>
      </p:sp>
      <p:sp>
        <p:nvSpPr>
          <p:cNvPr id="9" name="Rectangle 8">
            <a:extLst>
              <a:ext uri="{FF2B5EF4-FFF2-40B4-BE49-F238E27FC236}">
                <a16:creationId xmlns:a16="http://schemas.microsoft.com/office/drawing/2014/main" id="{29581DF6-05B9-40F0-BA3B-59141662AA15}"/>
              </a:ext>
            </a:extLst>
          </p:cNvPr>
          <p:cNvSpPr/>
          <p:nvPr/>
        </p:nvSpPr>
        <p:spPr>
          <a:xfrm>
            <a:off x="152400" y="2137886"/>
            <a:ext cx="4141810" cy="1938992"/>
          </a:xfrm>
          <a:prstGeom prst="rect">
            <a:avLst/>
          </a:prstGeom>
        </p:spPr>
        <p:txBody>
          <a:bodyPr wrap="square">
            <a:spAutoFit/>
          </a:bodyPr>
          <a:lstStyle/>
          <a:p>
            <a:pPr marL="457200" indent="-457200">
              <a:buFont typeface="Arial" panose="020B0604020202020204" pitchFamily="34" charset="0"/>
              <a:buChar char="•"/>
            </a:pPr>
            <a:r>
              <a:rPr lang="en-US" sz="2400" dirty="0"/>
              <a:t>Pros: clear for all changes regardless of their relative positions, e.g. gene group B</a:t>
            </a:r>
          </a:p>
          <a:p>
            <a:pPr marL="457200" indent="-457200">
              <a:buFont typeface="Arial" panose="020B0604020202020204" pitchFamily="34" charset="0"/>
              <a:buChar char="•"/>
            </a:pPr>
            <a:r>
              <a:rPr lang="en-US" sz="2400" dirty="0"/>
              <a:t>Cons: difficult to read if too many bars</a:t>
            </a:r>
          </a:p>
        </p:txBody>
      </p:sp>
      <p:sp>
        <p:nvSpPr>
          <p:cNvPr id="10" name="Rectangle 9">
            <a:extLst>
              <a:ext uri="{FF2B5EF4-FFF2-40B4-BE49-F238E27FC236}">
                <a16:creationId xmlns:a16="http://schemas.microsoft.com/office/drawing/2014/main" id="{C65F6DBD-3EF9-48A0-9954-07EB81C9AB01}"/>
              </a:ext>
            </a:extLst>
          </p:cNvPr>
          <p:cNvSpPr/>
          <p:nvPr/>
        </p:nvSpPr>
        <p:spPr>
          <a:xfrm>
            <a:off x="6558427" y="6466893"/>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sp>
        <p:nvSpPr>
          <p:cNvPr id="11" name="Rectangle 10">
            <a:extLst>
              <a:ext uri="{FF2B5EF4-FFF2-40B4-BE49-F238E27FC236}">
                <a16:creationId xmlns:a16="http://schemas.microsoft.com/office/drawing/2014/main" id="{AD8B90DB-4A0C-4F9D-8A01-DE07E03C6897}"/>
              </a:ext>
            </a:extLst>
          </p:cNvPr>
          <p:cNvSpPr/>
          <p:nvPr/>
        </p:nvSpPr>
        <p:spPr>
          <a:xfrm>
            <a:off x="5495605" y="1476721"/>
            <a:ext cx="6090037" cy="400110"/>
          </a:xfrm>
          <a:prstGeom prst="rect">
            <a:avLst/>
          </a:prstGeom>
        </p:spPr>
        <p:txBody>
          <a:bodyPr wrap="square">
            <a:spAutoFit/>
          </a:bodyPr>
          <a:lstStyle/>
          <a:p>
            <a:r>
              <a:rPr lang="en-US" sz="2000" dirty="0"/>
              <a:t>Proportions of five gene groups across time points, A–E</a:t>
            </a:r>
          </a:p>
        </p:txBody>
      </p:sp>
    </p:spTree>
    <p:extLst>
      <p:ext uri="{BB962C8B-B14F-4D97-AF65-F5344CB8AC3E}">
        <p14:creationId xmlns:p14="http://schemas.microsoft.com/office/powerpoint/2010/main" val="278123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CEBB-7068-418A-A63A-78150140C049}"/>
              </a:ext>
            </a:extLst>
          </p:cNvPr>
          <p:cNvSpPr>
            <a:spLocks noGrp="1"/>
          </p:cNvSpPr>
          <p:nvPr>
            <p:ph type="title"/>
          </p:nvPr>
        </p:nvSpPr>
        <p:spPr>
          <a:xfrm>
            <a:off x="838200" y="0"/>
            <a:ext cx="10515600" cy="1325563"/>
          </a:xfrm>
        </p:spPr>
        <p:txBody>
          <a:bodyPr/>
          <a:lstStyle/>
          <a:p>
            <a:r>
              <a:rPr lang="en-US" dirty="0"/>
              <a:t>A case for stacked bars</a:t>
            </a:r>
          </a:p>
        </p:txBody>
      </p:sp>
      <p:sp>
        <p:nvSpPr>
          <p:cNvPr id="5" name="Rectangle 4">
            <a:extLst>
              <a:ext uri="{FF2B5EF4-FFF2-40B4-BE49-F238E27FC236}">
                <a16:creationId xmlns:a16="http://schemas.microsoft.com/office/drawing/2014/main" id="{B2972B39-C2D4-4973-A91E-D21EEB1AA211}"/>
              </a:ext>
            </a:extLst>
          </p:cNvPr>
          <p:cNvSpPr/>
          <p:nvPr/>
        </p:nvSpPr>
        <p:spPr>
          <a:xfrm>
            <a:off x="10666155" y="2208759"/>
            <a:ext cx="930349" cy="520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7AE4760-D12C-4CA6-AF21-3F2E1098C652}"/>
              </a:ext>
            </a:extLst>
          </p:cNvPr>
          <p:cNvPicPr>
            <a:picLocks noChangeAspect="1"/>
          </p:cNvPicPr>
          <p:nvPr/>
        </p:nvPicPr>
        <p:blipFill>
          <a:blip r:embed="rId3"/>
          <a:stretch>
            <a:fillRect/>
          </a:stretch>
        </p:blipFill>
        <p:spPr>
          <a:xfrm>
            <a:off x="4379465" y="1963429"/>
            <a:ext cx="8053442" cy="4281232"/>
          </a:xfrm>
          <a:prstGeom prst="rect">
            <a:avLst/>
          </a:prstGeom>
        </p:spPr>
      </p:pic>
      <p:sp>
        <p:nvSpPr>
          <p:cNvPr id="9" name="Rectangle 8">
            <a:extLst>
              <a:ext uri="{FF2B5EF4-FFF2-40B4-BE49-F238E27FC236}">
                <a16:creationId xmlns:a16="http://schemas.microsoft.com/office/drawing/2014/main" id="{6A358224-2C74-4206-9CB9-502B00BFC98E}"/>
              </a:ext>
            </a:extLst>
          </p:cNvPr>
          <p:cNvSpPr/>
          <p:nvPr/>
        </p:nvSpPr>
        <p:spPr>
          <a:xfrm>
            <a:off x="6014370" y="1675292"/>
            <a:ext cx="4498796" cy="400110"/>
          </a:xfrm>
          <a:prstGeom prst="rect">
            <a:avLst/>
          </a:prstGeom>
        </p:spPr>
        <p:txBody>
          <a:bodyPr wrap="none">
            <a:spAutoFit/>
          </a:bodyPr>
          <a:lstStyle/>
          <a:p>
            <a:r>
              <a:rPr lang="en-US" sz="2000" dirty="0"/>
              <a:t>Proportions in expressed genes over time</a:t>
            </a:r>
          </a:p>
        </p:txBody>
      </p:sp>
      <p:sp>
        <p:nvSpPr>
          <p:cNvPr id="10" name="Rectangle 9">
            <a:extLst>
              <a:ext uri="{FF2B5EF4-FFF2-40B4-BE49-F238E27FC236}">
                <a16:creationId xmlns:a16="http://schemas.microsoft.com/office/drawing/2014/main" id="{07DAD7A2-4B24-4229-AA79-5DF3B38EE8CC}"/>
              </a:ext>
            </a:extLst>
          </p:cNvPr>
          <p:cNvSpPr/>
          <p:nvPr/>
        </p:nvSpPr>
        <p:spPr>
          <a:xfrm>
            <a:off x="353004" y="1875347"/>
            <a:ext cx="3991929" cy="1569660"/>
          </a:xfrm>
          <a:prstGeom prst="rect">
            <a:avLst/>
          </a:prstGeom>
        </p:spPr>
        <p:txBody>
          <a:bodyPr wrap="square">
            <a:spAutoFit/>
          </a:bodyPr>
          <a:lstStyle/>
          <a:p>
            <a:pPr marL="457200" indent="-457200">
              <a:buFont typeface="Arial" panose="020B0604020202020204" pitchFamily="34" charset="0"/>
              <a:buChar char="•"/>
            </a:pPr>
            <a:r>
              <a:rPr lang="en-US" sz="2400" dirty="0"/>
              <a:t>Pros: work well for two-group data</a:t>
            </a:r>
          </a:p>
          <a:p>
            <a:pPr marL="457200" indent="-457200">
              <a:buFont typeface="Arial" panose="020B0604020202020204" pitchFamily="34" charset="0"/>
              <a:buChar char="•"/>
            </a:pPr>
            <a:r>
              <a:rPr lang="en-US" sz="2400" dirty="0"/>
              <a:t>A good use of horizontal line at 50%</a:t>
            </a:r>
          </a:p>
        </p:txBody>
      </p:sp>
      <p:sp>
        <p:nvSpPr>
          <p:cNvPr id="8" name="Rectangle 7">
            <a:extLst>
              <a:ext uri="{FF2B5EF4-FFF2-40B4-BE49-F238E27FC236}">
                <a16:creationId xmlns:a16="http://schemas.microsoft.com/office/drawing/2014/main" id="{C65F6DBD-3EF9-48A0-9954-07EB81C9AB01}"/>
              </a:ext>
            </a:extLst>
          </p:cNvPr>
          <p:cNvSpPr/>
          <p:nvPr/>
        </p:nvSpPr>
        <p:spPr>
          <a:xfrm>
            <a:off x="7437536" y="6152390"/>
            <a:ext cx="4402039" cy="307777"/>
          </a:xfrm>
          <a:prstGeom prst="rect">
            <a:avLst/>
          </a:prstGeom>
        </p:spPr>
        <p:txBody>
          <a:bodyPr wrap="none">
            <a:spAutoFit/>
          </a:bodyPr>
          <a:lstStyle/>
          <a:p>
            <a:r>
              <a:rPr lang="en-US" sz="1400" dirty="0"/>
              <a:t>Fundamentals of Data Visualization, Wilke, O’Reilly, 1</a:t>
            </a:r>
            <a:r>
              <a:rPr lang="en-US" sz="1400" baseline="30000" dirty="0"/>
              <a:t>st</a:t>
            </a:r>
            <a:r>
              <a:rPr lang="en-US" sz="1400" dirty="0"/>
              <a:t> Ed.</a:t>
            </a:r>
          </a:p>
        </p:txBody>
      </p:sp>
      <p:sp>
        <p:nvSpPr>
          <p:cNvPr id="6" name="Rectangle 5">
            <a:extLst>
              <a:ext uri="{FF2B5EF4-FFF2-40B4-BE49-F238E27FC236}">
                <a16:creationId xmlns:a16="http://schemas.microsoft.com/office/drawing/2014/main" id="{52F4949C-D349-400D-93C2-E992FF08C936}"/>
              </a:ext>
            </a:extLst>
          </p:cNvPr>
          <p:cNvSpPr/>
          <p:nvPr/>
        </p:nvSpPr>
        <p:spPr>
          <a:xfrm>
            <a:off x="11428988" y="2824975"/>
            <a:ext cx="969387" cy="593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7A462D-8C40-4248-9748-21280A4AA718}"/>
              </a:ext>
            </a:extLst>
          </p:cNvPr>
          <p:cNvSpPr/>
          <p:nvPr/>
        </p:nvSpPr>
        <p:spPr>
          <a:xfrm>
            <a:off x="11436337" y="4592875"/>
            <a:ext cx="969387" cy="593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7AC2376-DE05-4F2E-9766-7BAFEEC719EA}"/>
              </a:ext>
            </a:extLst>
          </p:cNvPr>
          <p:cNvSpPr txBox="1"/>
          <p:nvPr/>
        </p:nvSpPr>
        <p:spPr>
          <a:xfrm rot="5400000">
            <a:off x="10901027" y="2646620"/>
            <a:ext cx="1736566" cy="646331"/>
          </a:xfrm>
          <a:prstGeom prst="rect">
            <a:avLst/>
          </a:prstGeom>
          <a:solidFill>
            <a:schemeClr val="bg1"/>
          </a:solidFill>
        </p:spPr>
        <p:txBody>
          <a:bodyPr wrap="none" rtlCol="0">
            <a:spAutoFit/>
          </a:bodyPr>
          <a:lstStyle/>
          <a:p>
            <a:r>
              <a:rPr lang="en-US" dirty="0"/>
              <a:t>tumor-promoter</a:t>
            </a:r>
          </a:p>
          <a:p>
            <a:r>
              <a:rPr lang="en-US" dirty="0"/>
              <a:t>(oncogene)</a:t>
            </a:r>
          </a:p>
        </p:txBody>
      </p:sp>
      <p:sp>
        <p:nvSpPr>
          <p:cNvPr id="4" name="TextBox 3">
            <a:extLst>
              <a:ext uri="{FF2B5EF4-FFF2-40B4-BE49-F238E27FC236}">
                <a16:creationId xmlns:a16="http://schemas.microsoft.com/office/drawing/2014/main" id="{DF933F9D-9249-460C-BA3D-3221208810D0}"/>
              </a:ext>
            </a:extLst>
          </p:cNvPr>
          <p:cNvSpPr txBox="1"/>
          <p:nvPr/>
        </p:nvSpPr>
        <p:spPr>
          <a:xfrm rot="5400000">
            <a:off x="10634404" y="4683188"/>
            <a:ext cx="1869614" cy="369332"/>
          </a:xfrm>
          <a:prstGeom prst="rect">
            <a:avLst/>
          </a:prstGeom>
          <a:solidFill>
            <a:schemeClr val="bg1"/>
          </a:solidFill>
        </p:spPr>
        <p:txBody>
          <a:bodyPr wrap="none" rtlCol="0">
            <a:spAutoFit/>
          </a:bodyPr>
          <a:lstStyle/>
          <a:p>
            <a:r>
              <a:rPr lang="en-US" dirty="0"/>
              <a:t>tumor-suppressor</a:t>
            </a:r>
          </a:p>
        </p:txBody>
      </p:sp>
    </p:spTree>
    <p:extLst>
      <p:ext uri="{BB962C8B-B14F-4D97-AF65-F5344CB8AC3E}">
        <p14:creationId xmlns:p14="http://schemas.microsoft.com/office/powerpoint/2010/main" val="2138504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7B9974-BE64-4E61-AA38-4099D63C0EF6}"/>
              </a:ext>
            </a:extLst>
          </p:cNvPr>
          <p:cNvPicPr>
            <a:picLocks noChangeAspect="1"/>
          </p:cNvPicPr>
          <p:nvPr/>
        </p:nvPicPr>
        <p:blipFill>
          <a:blip r:embed="rId3"/>
          <a:stretch>
            <a:fillRect/>
          </a:stretch>
        </p:blipFill>
        <p:spPr>
          <a:xfrm>
            <a:off x="4036751" y="1667974"/>
            <a:ext cx="8259983" cy="4516067"/>
          </a:xfrm>
          <a:prstGeom prst="rect">
            <a:avLst/>
          </a:prstGeom>
        </p:spPr>
      </p:pic>
      <p:sp>
        <p:nvSpPr>
          <p:cNvPr id="2" name="Title 1">
            <a:extLst>
              <a:ext uri="{FF2B5EF4-FFF2-40B4-BE49-F238E27FC236}">
                <a16:creationId xmlns:a16="http://schemas.microsoft.com/office/drawing/2014/main" id="{6684CEBB-7068-418A-A63A-78150140C049}"/>
              </a:ext>
            </a:extLst>
          </p:cNvPr>
          <p:cNvSpPr>
            <a:spLocks noGrp="1"/>
          </p:cNvSpPr>
          <p:nvPr>
            <p:ph type="title"/>
          </p:nvPr>
        </p:nvSpPr>
        <p:spPr>
          <a:xfrm>
            <a:off x="0" y="0"/>
            <a:ext cx="12220534" cy="1325563"/>
          </a:xfrm>
        </p:spPr>
        <p:txBody>
          <a:bodyPr/>
          <a:lstStyle/>
          <a:p>
            <a:r>
              <a:rPr lang="en-US" dirty="0"/>
              <a:t>Stacked densities show how proportions change in response to a continuous variable</a:t>
            </a:r>
          </a:p>
        </p:txBody>
      </p:sp>
      <p:sp>
        <p:nvSpPr>
          <p:cNvPr id="5" name="Rectangle 4">
            <a:extLst>
              <a:ext uri="{FF2B5EF4-FFF2-40B4-BE49-F238E27FC236}">
                <a16:creationId xmlns:a16="http://schemas.microsoft.com/office/drawing/2014/main" id="{B2972B39-C2D4-4973-A91E-D21EEB1AA211}"/>
              </a:ext>
            </a:extLst>
          </p:cNvPr>
          <p:cNvSpPr/>
          <p:nvPr/>
        </p:nvSpPr>
        <p:spPr>
          <a:xfrm>
            <a:off x="10503472" y="1808213"/>
            <a:ext cx="930349" cy="520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358224-2C74-4206-9CB9-502B00BFC98E}"/>
              </a:ext>
            </a:extLst>
          </p:cNvPr>
          <p:cNvSpPr/>
          <p:nvPr/>
        </p:nvSpPr>
        <p:spPr>
          <a:xfrm>
            <a:off x="4036751" y="1376494"/>
            <a:ext cx="7164654" cy="400110"/>
          </a:xfrm>
          <a:prstGeom prst="rect">
            <a:avLst/>
          </a:prstGeom>
        </p:spPr>
        <p:txBody>
          <a:bodyPr wrap="none">
            <a:spAutoFit/>
          </a:bodyPr>
          <a:lstStyle/>
          <a:p>
            <a:r>
              <a:rPr lang="en-US" sz="2000" dirty="0"/>
              <a:t>Health status by age, as reported by the general social survey (GSS)</a:t>
            </a:r>
          </a:p>
        </p:txBody>
      </p:sp>
      <p:sp>
        <p:nvSpPr>
          <p:cNvPr id="8" name="Rectangle 7">
            <a:extLst>
              <a:ext uri="{FF2B5EF4-FFF2-40B4-BE49-F238E27FC236}">
                <a16:creationId xmlns:a16="http://schemas.microsoft.com/office/drawing/2014/main" id="{49F21016-94C1-4F51-8DC4-1704B64E14F4}"/>
              </a:ext>
            </a:extLst>
          </p:cNvPr>
          <p:cNvSpPr/>
          <p:nvPr/>
        </p:nvSpPr>
        <p:spPr>
          <a:xfrm>
            <a:off x="107008" y="1400448"/>
            <a:ext cx="3853543" cy="3046988"/>
          </a:xfrm>
          <a:prstGeom prst="rect">
            <a:avLst/>
          </a:prstGeom>
        </p:spPr>
        <p:txBody>
          <a:bodyPr wrap="square">
            <a:spAutoFit/>
          </a:bodyPr>
          <a:lstStyle/>
          <a:p>
            <a:r>
              <a:rPr lang="en-US" sz="2400" dirty="0"/>
              <a:t>Cons: </a:t>
            </a:r>
          </a:p>
          <a:p>
            <a:pPr marL="457200" indent="-457200">
              <a:buFont typeface="Arial" panose="020B0604020202020204" pitchFamily="34" charset="0"/>
              <a:buChar char="•"/>
            </a:pPr>
            <a:r>
              <a:rPr lang="en-US" sz="2400" dirty="0"/>
              <a:t>The bars can’t be compared easily because of different baseline</a:t>
            </a:r>
          </a:p>
          <a:p>
            <a:pPr marL="457200" indent="-457200">
              <a:buFont typeface="Arial" panose="020B0604020202020204" pitchFamily="34" charset="0"/>
              <a:buChar char="•"/>
            </a:pPr>
            <a:r>
              <a:rPr lang="en-US" sz="2400"/>
              <a:t>Can’t indicate </a:t>
            </a:r>
            <a:r>
              <a:rPr lang="en-US" sz="2400" dirty="0"/>
              <a:t>the size of different age groups,       e. g., young people vs. old people</a:t>
            </a:r>
            <a:endParaRPr lang="en-US" sz="2800" dirty="0"/>
          </a:p>
        </p:txBody>
      </p:sp>
      <p:sp>
        <p:nvSpPr>
          <p:cNvPr id="10" name="Rectangle 9">
            <a:extLst>
              <a:ext uri="{FF2B5EF4-FFF2-40B4-BE49-F238E27FC236}">
                <a16:creationId xmlns:a16="http://schemas.microsoft.com/office/drawing/2014/main" id="{C65F6DBD-3EF9-48A0-9954-07EB81C9AB01}"/>
              </a:ext>
            </a:extLst>
          </p:cNvPr>
          <p:cNvSpPr/>
          <p:nvPr/>
        </p:nvSpPr>
        <p:spPr>
          <a:xfrm>
            <a:off x="6343411" y="6247259"/>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spTree>
    <p:extLst>
      <p:ext uri="{BB962C8B-B14F-4D97-AF65-F5344CB8AC3E}">
        <p14:creationId xmlns:p14="http://schemas.microsoft.com/office/powerpoint/2010/main" val="3941898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F9C08A-7766-483C-8E31-F837CFC07405}"/>
              </a:ext>
            </a:extLst>
          </p:cNvPr>
          <p:cNvPicPr>
            <a:picLocks noChangeAspect="1"/>
          </p:cNvPicPr>
          <p:nvPr/>
        </p:nvPicPr>
        <p:blipFill>
          <a:blip r:embed="rId3"/>
          <a:stretch>
            <a:fillRect/>
          </a:stretch>
        </p:blipFill>
        <p:spPr>
          <a:xfrm>
            <a:off x="3937133" y="2090006"/>
            <a:ext cx="8180501" cy="3559084"/>
          </a:xfrm>
          <a:prstGeom prst="rect">
            <a:avLst/>
          </a:prstGeom>
        </p:spPr>
      </p:pic>
      <p:sp>
        <p:nvSpPr>
          <p:cNvPr id="2" name="Title 1">
            <a:extLst>
              <a:ext uri="{FF2B5EF4-FFF2-40B4-BE49-F238E27FC236}">
                <a16:creationId xmlns:a16="http://schemas.microsoft.com/office/drawing/2014/main" id="{6684CEBB-7068-418A-A63A-78150140C049}"/>
              </a:ext>
            </a:extLst>
          </p:cNvPr>
          <p:cNvSpPr>
            <a:spLocks noGrp="1"/>
          </p:cNvSpPr>
          <p:nvPr>
            <p:ph type="title"/>
          </p:nvPr>
        </p:nvSpPr>
        <p:spPr>
          <a:xfrm>
            <a:off x="0" y="0"/>
            <a:ext cx="12192000" cy="1325563"/>
          </a:xfrm>
        </p:spPr>
        <p:txBody>
          <a:bodyPr>
            <a:normAutofit/>
          </a:bodyPr>
          <a:lstStyle/>
          <a:p>
            <a:r>
              <a:rPr lang="en-US" dirty="0"/>
              <a:t>Side-by-side stacked densities showing numbers as parts of the total</a:t>
            </a:r>
          </a:p>
        </p:txBody>
      </p:sp>
      <p:sp>
        <p:nvSpPr>
          <p:cNvPr id="9" name="Rectangle 8">
            <a:extLst>
              <a:ext uri="{FF2B5EF4-FFF2-40B4-BE49-F238E27FC236}">
                <a16:creationId xmlns:a16="http://schemas.microsoft.com/office/drawing/2014/main" id="{6A358224-2C74-4206-9CB9-502B00BFC98E}"/>
              </a:ext>
            </a:extLst>
          </p:cNvPr>
          <p:cNvSpPr/>
          <p:nvPr/>
        </p:nvSpPr>
        <p:spPr>
          <a:xfrm>
            <a:off x="4565933" y="1689896"/>
            <a:ext cx="7164654" cy="400110"/>
          </a:xfrm>
          <a:prstGeom prst="rect">
            <a:avLst/>
          </a:prstGeom>
        </p:spPr>
        <p:txBody>
          <a:bodyPr wrap="none">
            <a:spAutoFit/>
          </a:bodyPr>
          <a:lstStyle/>
          <a:p>
            <a:r>
              <a:rPr lang="en-US" sz="2000" dirty="0"/>
              <a:t>Health status by age, as reported by the general social survey (GSS)</a:t>
            </a:r>
          </a:p>
        </p:txBody>
      </p:sp>
      <p:sp>
        <p:nvSpPr>
          <p:cNvPr id="10" name="Rectangle 9">
            <a:extLst>
              <a:ext uri="{FF2B5EF4-FFF2-40B4-BE49-F238E27FC236}">
                <a16:creationId xmlns:a16="http://schemas.microsoft.com/office/drawing/2014/main" id="{C65F6DBD-3EF9-48A0-9954-07EB81C9AB01}"/>
              </a:ext>
            </a:extLst>
          </p:cNvPr>
          <p:cNvSpPr/>
          <p:nvPr/>
        </p:nvSpPr>
        <p:spPr>
          <a:xfrm>
            <a:off x="7728531" y="5649090"/>
            <a:ext cx="4402039" cy="307777"/>
          </a:xfrm>
          <a:prstGeom prst="rect">
            <a:avLst/>
          </a:prstGeom>
        </p:spPr>
        <p:txBody>
          <a:bodyPr wrap="none">
            <a:spAutoFit/>
          </a:bodyPr>
          <a:lstStyle/>
          <a:p>
            <a:r>
              <a:rPr lang="en-US" sz="1400" dirty="0"/>
              <a:t>Fundamentals of Data Visualization, Wilke, O’Reilly, 1</a:t>
            </a:r>
            <a:r>
              <a:rPr lang="en-US" sz="1400" baseline="30000" dirty="0"/>
              <a:t>st</a:t>
            </a:r>
            <a:r>
              <a:rPr lang="en-US" sz="1400" dirty="0"/>
              <a:t> Ed.</a:t>
            </a:r>
          </a:p>
        </p:txBody>
      </p:sp>
      <p:sp>
        <p:nvSpPr>
          <p:cNvPr id="6" name="Rectangle 5">
            <a:extLst>
              <a:ext uri="{FF2B5EF4-FFF2-40B4-BE49-F238E27FC236}">
                <a16:creationId xmlns:a16="http://schemas.microsoft.com/office/drawing/2014/main" id="{871A0872-6A56-40C2-88D1-63F28BA530B6}"/>
              </a:ext>
            </a:extLst>
          </p:cNvPr>
          <p:cNvSpPr/>
          <p:nvPr/>
        </p:nvSpPr>
        <p:spPr>
          <a:xfrm>
            <a:off x="220723" y="2249159"/>
            <a:ext cx="3853543" cy="1938992"/>
          </a:xfrm>
          <a:prstGeom prst="rect">
            <a:avLst/>
          </a:prstGeom>
        </p:spPr>
        <p:txBody>
          <a:bodyPr wrap="square">
            <a:spAutoFit/>
          </a:bodyPr>
          <a:lstStyle/>
          <a:p>
            <a:r>
              <a:rPr lang="en-US" sz="2400" dirty="0"/>
              <a:t>Solution: </a:t>
            </a:r>
          </a:p>
          <a:p>
            <a:pPr marL="457200" indent="-457200">
              <a:buFont typeface="Arial" panose="020B0604020202020204" pitchFamily="34" charset="0"/>
              <a:buChar char="•"/>
            </a:pPr>
            <a:r>
              <a:rPr lang="en-US" sz="2400" dirty="0"/>
              <a:t>Making a separate plot for each category</a:t>
            </a:r>
          </a:p>
          <a:p>
            <a:pPr marL="457200" indent="-457200">
              <a:buFont typeface="Arial" panose="020B0604020202020204" pitchFamily="34" charset="0"/>
              <a:buChar char="•"/>
            </a:pPr>
            <a:r>
              <a:rPr lang="en-US" sz="2400" dirty="0"/>
              <a:t>Plotting the size of different </a:t>
            </a:r>
            <a:r>
              <a:rPr lang="en-US" sz="2400"/>
              <a:t>age groups      </a:t>
            </a:r>
            <a:endParaRPr lang="en-US" sz="2800" dirty="0"/>
          </a:p>
        </p:txBody>
      </p:sp>
    </p:spTree>
    <p:extLst>
      <p:ext uri="{BB962C8B-B14F-4D97-AF65-F5344CB8AC3E}">
        <p14:creationId xmlns:p14="http://schemas.microsoft.com/office/powerpoint/2010/main" val="588739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CEBB-7068-418A-A63A-78150140C049}"/>
              </a:ext>
            </a:extLst>
          </p:cNvPr>
          <p:cNvSpPr>
            <a:spLocks noGrp="1"/>
          </p:cNvSpPr>
          <p:nvPr>
            <p:ph type="title"/>
          </p:nvPr>
        </p:nvSpPr>
        <p:spPr>
          <a:xfrm>
            <a:off x="0" y="0"/>
            <a:ext cx="12192000" cy="1325563"/>
          </a:xfrm>
        </p:spPr>
        <p:txBody>
          <a:bodyPr/>
          <a:lstStyle/>
          <a:p>
            <a:r>
              <a:rPr lang="en-US" dirty="0"/>
              <a:t>Stacked densities overwhelmed by prevailing signals</a:t>
            </a:r>
          </a:p>
        </p:txBody>
      </p:sp>
      <p:sp>
        <p:nvSpPr>
          <p:cNvPr id="5" name="Rectangle 4">
            <a:extLst>
              <a:ext uri="{FF2B5EF4-FFF2-40B4-BE49-F238E27FC236}">
                <a16:creationId xmlns:a16="http://schemas.microsoft.com/office/drawing/2014/main" id="{B2972B39-C2D4-4973-A91E-D21EEB1AA211}"/>
              </a:ext>
            </a:extLst>
          </p:cNvPr>
          <p:cNvSpPr/>
          <p:nvPr/>
        </p:nvSpPr>
        <p:spPr>
          <a:xfrm>
            <a:off x="10049901" y="1914452"/>
            <a:ext cx="930349" cy="520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358224-2C74-4206-9CB9-502B00BFC98E}"/>
              </a:ext>
            </a:extLst>
          </p:cNvPr>
          <p:cNvSpPr/>
          <p:nvPr/>
        </p:nvSpPr>
        <p:spPr>
          <a:xfrm>
            <a:off x="4590471" y="1504168"/>
            <a:ext cx="7233583" cy="400110"/>
          </a:xfrm>
          <a:prstGeom prst="rect">
            <a:avLst/>
          </a:prstGeom>
        </p:spPr>
        <p:txBody>
          <a:bodyPr wrap="none">
            <a:spAutoFit/>
          </a:bodyPr>
          <a:lstStyle/>
          <a:p>
            <a:r>
              <a:rPr lang="en-US" sz="2000" dirty="0"/>
              <a:t>Marital status by age, as reported by the general social survey (GSS)</a:t>
            </a:r>
          </a:p>
        </p:txBody>
      </p:sp>
      <p:sp>
        <p:nvSpPr>
          <p:cNvPr id="8" name="Rectangle 7">
            <a:extLst>
              <a:ext uri="{FF2B5EF4-FFF2-40B4-BE49-F238E27FC236}">
                <a16:creationId xmlns:a16="http://schemas.microsoft.com/office/drawing/2014/main" id="{49F21016-94C1-4F51-8DC4-1704B64E14F4}"/>
              </a:ext>
            </a:extLst>
          </p:cNvPr>
          <p:cNvSpPr/>
          <p:nvPr/>
        </p:nvSpPr>
        <p:spPr>
          <a:xfrm>
            <a:off x="215351" y="2670987"/>
            <a:ext cx="4679802" cy="1200329"/>
          </a:xfrm>
          <a:prstGeom prst="rect">
            <a:avLst/>
          </a:prstGeom>
        </p:spPr>
        <p:txBody>
          <a:bodyPr wrap="square">
            <a:spAutoFit/>
          </a:bodyPr>
          <a:lstStyle/>
          <a:p>
            <a:r>
              <a:rPr lang="en-US" sz="2400" dirty="0"/>
              <a:t>e. g., drastic changes in widowed and never married distort for divorced and married</a:t>
            </a:r>
          </a:p>
        </p:txBody>
      </p:sp>
      <p:pic>
        <p:nvPicPr>
          <p:cNvPr id="4" name="Picture 3">
            <a:extLst>
              <a:ext uri="{FF2B5EF4-FFF2-40B4-BE49-F238E27FC236}">
                <a16:creationId xmlns:a16="http://schemas.microsoft.com/office/drawing/2014/main" id="{E523DCF9-D412-444D-8E95-4934BC57765E}"/>
              </a:ext>
            </a:extLst>
          </p:cNvPr>
          <p:cNvPicPr>
            <a:picLocks noChangeAspect="1"/>
          </p:cNvPicPr>
          <p:nvPr/>
        </p:nvPicPr>
        <p:blipFill>
          <a:blip r:embed="rId3"/>
          <a:stretch>
            <a:fillRect/>
          </a:stretch>
        </p:blipFill>
        <p:spPr>
          <a:xfrm>
            <a:off x="4590471" y="1924626"/>
            <a:ext cx="7454770" cy="3856368"/>
          </a:xfrm>
          <a:prstGeom prst="rect">
            <a:avLst/>
          </a:prstGeom>
        </p:spPr>
      </p:pic>
      <p:sp>
        <p:nvSpPr>
          <p:cNvPr id="6" name="Rectangle 5">
            <a:extLst>
              <a:ext uri="{FF2B5EF4-FFF2-40B4-BE49-F238E27FC236}">
                <a16:creationId xmlns:a16="http://schemas.microsoft.com/office/drawing/2014/main" id="{2C9F9741-3DEE-4A18-BA15-66FE4FF9310F}"/>
              </a:ext>
            </a:extLst>
          </p:cNvPr>
          <p:cNvSpPr/>
          <p:nvPr/>
        </p:nvSpPr>
        <p:spPr>
          <a:xfrm>
            <a:off x="11415686" y="1851248"/>
            <a:ext cx="774700" cy="58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65F6DBD-3EF9-48A0-9954-07EB81C9AB01}"/>
              </a:ext>
            </a:extLst>
          </p:cNvPr>
          <p:cNvSpPr/>
          <p:nvPr/>
        </p:nvSpPr>
        <p:spPr>
          <a:xfrm>
            <a:off x="7643202" y="5647453"/>
            <a:ext cx="4402039" cy="307777"/>
          </a:xfrm>
          <a:prstGeom prst="rect">
            <a:avLst/>
          </a:prstGeom>
        </p:spPr>
        <p:txBody>
          <a:bodyPr wrap="none">
            <a:spAutoFit/>
          </a:bodyPr>
          <a:lstStyle/>
          <a:p>
            <a:r>
              <a:rPr lang="en-US" sz="1400" dirty="0"/>
              <a:t>Fundamentals of Data Visualization, Wilke, O’Reilly, 1</a:t>
            </a:r>
            <a:r>
              <a:rPr lang="en-US" sz="1400" baseline="30000" dirty="0"/>
              <a:t>st</a:t>
            </a:r>
            <a:r>
              <a:rPr lang="en-US" sz="1400" dirty="0"/>
              <a:t> Ed.</a:t>
            </a:r>
          </a:p>
        </p:txBody>
      </p:sp>
    </p:spTree>
    <p:extLst>
      <p:ext uri="{BB962C8B-B14F-4D97-AF65-F5344CB8AC3E}">
        <p14:creationId xmlns:p14="http://schemas.microsoft.com/office/powerpoint/2010/main" val="2764925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CEBB-7068-418A-A63A-78150140C049}"/>
              </a:ext>
            </a:extLst>
          </p:cNvPr>
          <p:cNvSpPr>
            <a:spLocks noGrp="1"/>
          </p:cNvSpPr>
          <p:nvPr>
            <p:ph type="title"/>
          </p:nvPr>
        </p:nvSpPr>
        <p:spPr>
          <a:xfrm>
            <a:off x="0" y="0"/>
            <a:ext cx="12192000" cy="1325563"/>
          </a:xfrm>
        </p:spPr>
        <p:txBody>
          <a:bodyPr/>
          <a:lstStyle/>
          <a:p>
            <a:r>
              <a:rPr lang="en-US" dirty="0"/>
              <a:t>Side-by-side stacked densities showing numbers as parts of the total</a:t>
            </a:r>
          </a:p>
        </p:txBody>
      </p:sp>
      <p:sp>
        <p:nvSpPr>
          <p:cNvPr id="5" name="Rectangle 4">
            <a:extLst>
              <a:ext uri="{FF2B5EF4-FFF2-40B4-BE49-F238E27FC236}">
                <a16:creationId xmlns:a16="http://schemas.microsoft.com/office/drawing/2014/main" id="{B2972B39-C2D4-4973-A91E-D21EEB1AA211}"/>
              </a:ext>
            </a:extLst>
          </p:cNvPr>
          <p:cNvSpPr/>
          <p:nvPr/>
        </p:nvSpPr>
        <p:spPr>
          <a:xfrm>
            <a:off x="7785683" y="1224274"/>
            <a:ext cx="930349" cy="520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358224-2C74-4206-9CB9-502B00BFC98E}"/>
              </a:ext>
            </a:extLst>
          </p:cNvPr>
          <p:cNvSpPr/>
          <p:nvPr/>
        </p:nvSpPr>
        <p:spPr>
          <a:xfrm>
            <a:off x="4406318" y="1039681"/>
            <a:ext cx="7233583" cy="400110"/>
          </a:xfrm>
          <a:prstGeom prst="rect">
            <a:avLst/>
          </a:prstGeom>
        </p:spPr>
        <p:txBody>
          <a:bodyPr wrap="none">
            <a:spAutoFit/>
          </a:bodyPr>
          <a:lstStyle/>
          <a:p>
            <a:r>
              <a:rPr lang="en-US" sz="2000" dirty="0"/>
              <a:t>Marital status by age, as reported by the general social survey (GSS)</a:t>
            </a:r>
          </a:p>
        </p:txBody>
      </p:sp>
      <p:pic>
        <p:nvPicPr>
          <p:cNvPr id="3" name="Picture 2">
            <a:extLst>
              <a:ext uri="{FF2B5EF4-FFF2-40B4-BE49-F238E27FC236}">
                <a16:creationId xmlns:a16="http://schemas.microsoft.com/office/drawing/2014/main" id="{AF2BADA0-C755-4EBC-8337-7B66CF8387F6}"/>
              </a:ext>
            </a:extLst>
          </p:cNvPr>
          <p:cNvPicPr>
            <a:picLocks noChangeAspect="1"/>
          </p:cNvPicPr>
          <p:nvPr/>
        </p:nvPicPr>
        <p:blipFill>
          <a:blip r:embed="rId3"/>
          <a:stretch>
            <a:fillRect/>
          </a:stretch>
        </p:blipFill>
        <p:spPr>
          <a:xfrm>
            <a:off x="3426372" y="1419882"/>
            <a:ext cx="8773829" cy="3460767"/>
          </a:xfrm>
          <a:prstGeom prst="rect">
            <a:avLst/>
          </a:prstGeom>
        </p:spPr>
      </p:pic>
      <p:sp>
        <p:nvSpPr>
          <p:cNvPr id="10" name="Rectangle 9">
            <a:extLst>
              <a:ext uri="{FF2B5EF4-FFF2-40B4-BE49-F238E27FC236}">
                <a16:creationId xmlns:a16="http://schemas.microsoft.com/office/drawing/2014/main" id="{C65F6DBD-3EF9-48A0-9954-07EB81C9AB01}"/>
              </a:ext>
            </a:extLst>
          </p:cNvPr>
          <p:cNvSpPr/>
          <p:nvPr/>
        </p:nvSpPr>
        <p:spPr>
          <a:xfrm>
            <a:off x="6591877" y="4811390"/>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sp>
        <p:nvSpPr>
          <p:cNvPr id="8" name="Rectangle 7">
            <a:extLst>
              <a:ext uri="{FF2B5EF4-FFF2-40B4-BE49-F238E27FC236}">
                <a16:creationId xmlns:a16="http://schemas.microsoft.com/office/drawing/2014/main" id="{49F21016-94C1-4F51-8DC4-1704B64E14F4}"/>
              </a:ext>
            </a:extLst>
          </p:cNvPr>
          <p:cNvSpPr/>
          <p:nvPr/>
        </p:nvSpPr>
        <p:spPr>
          <a:xfrm>
            <a:off x="338637" y="4182783"/>
            <a:ext cx="6121798" cy="2677656"/>
          </a:xfrm>
          <a:prstGeom prst="rect">
            <a:avLst/>
          </a:prstGeom>
        </p:spPr>
        <p:txBody>
          <a:bodyPr wrap="square">
            <a:spAutoFit/>
          </a:bodyPr>
          <a:lstStyle/>
          <a:p>
            <a:pPr marL="457200" indent="-457200">
              <a:buFont typeface="Arial" panose="020B0604020202020204" pitchFamily="34" charset="0"/>
              <a:buChar char="•"/>
            </a:pPr>
            <a:r>
              <a:rPr lang="en-US" sz="2800" dirty="0"/>
              <a:t>Pros: easily see the patterns (e. g., peaks) without getting distorted by other populations</a:t>
            </a:r>
          </a:p>
          <a:p>
            <a:r>
              <a:rPr lang="en-US" sz="2800" dirty="0"/>
              <a:t>What if  we’re interested in determining relative proportions, e. g., at what age &gt; 50% of people married?</a:t>
            </a:r>
          </a:p>
        </p:txBody>
      </p:sp>
    </p:spTree>
    <p:extLst>
      <p:ext uri="{BB962C8B-B14F-4D97-AF65-F5344CB8AC3E}">
        <p14:creationId xmlns:p14="http://schemas.microsoft.com/office/powerpoint/2010/main" val="953949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2555" y="1310640"/>
            <a:ext cx="12446751" cy="4820594"/>
            <a:chOff x="1093283" y="1310640"/>
            <a:chExt cx="11475440" cy="4820594"/>
          </a:xfrm>
        </p:grpSpPr>
        <p:sp>
          <p:nvSpPr>
            <p:cNvPr id="5" name="Rectangle 4">
              <a:extLst>
                <a:ext uri="{FF2B5EF4-FFF2-40B4-BE49-F238E27FC236}">
                  <a16:creationId xmlns:a16="http://schemas.microsoft.com/office/drawing/2014/main" id="{B2972B39-C2D4-4973-A91E-D21EEB1AA211}"/>
                </a:ext>
              </a:extLst>
            </p:cNvPr>
            <p:cNvSpPr/>
            <p:nvPr/>
          </p:nvSpPr>
          <p:spPr>
            <a:xfrm>
              <a:off x="7785683" y="1447092"/>
              <a:ext cx="930349" cy="520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C9F9741-3DEE-4A18-BA15-66FE4FF9310F}"/>
                </a:ext>
              </a:extLst>
            </p:cNvPr>
            <p:cNvSpPr/>
            <p:nvPr/>
          </p:nvSpPr>
          <p:spPr>
            <a:xfrm>
              <a:off x="9186333" y="1310640"/>
              <a:ext cx="774700" cy="58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2E099AE-63F9-4CC7-ABA9-2722056D2468}"/>
                </a:ext>
              </a:extLst>
            </p:cNvPr>
            <p:cNvPicPr>
              <a:picLocks noChangeAspect="1"/>
            </p:cNvPicPr>
            <p:nvPr/>
          </p:nvPicPr>
          <p:blipFill>
            <a:blip r:embed="rId3"/>
            <a:stretch>
              <a:fillRect/>
            </a:stretch>
          </p:blipFill>
          <p:spPr>
            <a:xfrm>
              <a:off x="1093283" y="1947068"/>
              <a:ext cx="11048469" cy="3762606"/>
            </a:xfrm>
            <a:prstGeom prst="rect">
              <a:avLst/>
            </a:prstGeom>
          </p:spPr>
        </p:pic>
        <p:sp>
          <p:nvSpPr>
            <p:cNvPr id="10" name="Rectangle 9">
              <a:extLst>
                <a:ext uri="{FF2B5EF4-FFF2-40B4-BE49-F238E27FC236}">
                  <a16:creationId xmlns:a16="http://schemas.microsoft.com/office/drawing/2014/main" id="{C65F6DBD-3EF9-48A0-9954-07EB81C9AB01}"/>
                </a:ext>
              </a:extLst>
            </p:cNvPr>
            <p:cNvSpPr/>
            <p:nvPr/>
          </p:nvSpPr>
          <p:spPr>
            <a:xfrm>
              <a:off x="6968600" y="5761902"/>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grpSp>
      <p:sp>
        <p:nvSpPr>
          <p:cNvPr id="2" name="Title 1">
            <a:extLst>
              <a:ext uri="{FF2B5EF4-FFF2-40B4-BE49-F238E27FC236}">
                <a16:creationId xmlns:a16="http://schemas.microsoft.com/office/drawing/2014/main" id="{6684CEBB-7068-418A-A63A-78150140C049}"/>
              </a:ext>
            </a:extLst>
          </p:cNvPr>
          <p:cNvSpPr>
            <a:spLocks noGrp="1"/>
          </p:cNvSpPr>
          <p:nvPr>
            <p:ph type="title"/>
          </p:nvPr>
        </p:nvSpPr>
        <p:spPr>
          <a:xfrm>
            <a:off x="838200" y="0"/>
            <a:ext cx="10515600" cy="1325563"/>
          </a:xfrm>
        </p:spPr>
        <p:txBody>
          <a:bodyPr/>
          <a:lstStyle/>
          <a:p>
            <a:r>
              <a:rPr lang="en-US" dirty="0"/>
              <a:t>Proportions separately as parts of the total</a:t>
            </a:r>
          </a:p>
        </p:txBody>
      </p:sp>
      <p:sp>
        <p:nvSpPr>
          <p:cNvPr id="9" name="Rectangle 8">
            <a:extLst>
              <a:ext uri="{FF2B5EF4-FFF2-40B4-BE49-F238E27FC236}">
                <a16:creationId xmlns:a16="http://schemas.microsoft.com/office/drawing/2014/main" id="{6A358224-2C74-4206-9CB9-502B00BFC98E}"/>
              </a:ext>
            </a:extLst>
          </p:cNvPr>
          <p:cNvSpPr/>
          <p:nvPr/>
        </p:nvSpPr>
        <p:spPr>
          <a:xfrm>
            <a:off x="1846561" y="1506423"/>
            <a:ext cx="8615628" cy="461665"/>
          </a:xfrm>
          <a:prstGeom prst="rect">
            <a:avLst/>
          </a:prstGeom>
        </p:spPr>
        <p:txBody>
          <a:bodyPr wrap="none">
            <a:spAutoFit/>
          </a:bodyPr>
          <a:lstStyle/>
          <a:p>
            <a:r>
              <a:rPr lang="en-US" sz="2400" dirty="0"/>
              <a:t>Marital status by age, as reported by the general social survey (GSS)</a:t>
            </a:r>
          </a:p>
        </p:txBody>
      </p:sp>
    </p:spTree>
    <p:extLst>
      <p:ext uri="{BB962C8B-B14F-4D97-AF65-F5344CB8AC3E}">
        <p14:creationId xmlns:p14="http://schemas.microsoft.com/office/powerpoint/2010/main" val="2468120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51CEA-6578-4875-ABB8-E941D6FDA8C3}"/>
              </a:ext>
            </a:extLst>
          </p:cNvPr>
          <p:cNvSpPr>
            <a:spLocks noGrp="1"/>
          </p:cNvSpPr>
          <p:nvPr>
            <p:ph type="title"/>
          </p:nvPr>
        </p:nvSpPr>
        <p:spPr>
          <a:xfrm>
            <a:off x="0" y="0"/>
            <a:ext cx="12192000" cy="1325563"/>
          </a:xfrm>
        </p:spPr>
        <p:txBody>
          <a:bodyPr/>
          <a:lstStyle/>
          <a:p>
            <a:r>
              <a:rPr lang="en-US" dirty="0"/>
              <a:t>Nested proportions in pie chart to show </a:t>
            </a:r>
            <a:r>
              <a:rPr lang="en-US" sz="4400" dirty="0"/>
              <a:t>proportions in two categorical variables</a:t>
            </a:r>
            <a:endParaRPr lang="en-US" dirty="0"/>
          </a:p>
        </p:txBody>
      </p:sp>
      <p:pic>
        <p:nvPicPr>
          <p:cNvPr id="4" name="Picture 3">
            <a:extLst>
              <a:ext uri="{FF2B5EF4-FFF2-40B4-BE49-F238E27FC236}">
                <a16:creationId xmlns:a16="http://schemas.microsoft.com/office/drawing/2014/main" id="{17950C5C-73D6-4330-ADD0-27F078C11D04}"/>
              </a:ext>
            </a:extLst>
          </p:cNvPr>
          <p:cNvPicPr>
            <a:picLocks noChangeAspect="1"/>
          </p:cNvPicPr>
          <p:nvPr/>
        </p:nvPicPr>
        <p:blipFill>
          <a:blip r:embed="rId3"/>
          <a:stretch>
            <a:fillRect/>
          </a:stretch>
        </p:blipFill>
        <p:spPr>
          <a:xfrm>
            <a:off x="6524642" y="1678879"/>
            <a:ext cx="5094813" cy="4194257"/>
          </a:xfrm>
          <a:prstGeom prst="rect">
            <a:avLst/>
          </a:prstGeom>
        </p:spPr>
      </p:pic>
      <p:sp>
        <p:nvSpPr>
          <p:cNvPr id="5" name="Rectangle 4">
            <a:extLst>
              <a:ext uri="{FF2B5EF4-FFF2-40B4-BE49-F238E27FC236}">
                <a16:creationId xmlns:a16="http://schemas.microsoft.com/office/drawing/2014/main" id="{02074450-06A6-4FE1-A743-AFAAC6566BC8}"/>
              </a:ext>
            </a:extLst>
          </p:cNvPr>
          <p:cNvSpPr/>
          <p:nvPr/>
        </p:nvSpPr>
        <p:spPr>
          <a:xfrm>
            <a:off x="7514252" y="1311077"/>
            <a:ext cx="3808366" cy="461665"/>
          </a:xfrm>
          <a:prstGeom prst="rect">
            <a:avLst/>
          </a:prstGeom>
        </p:spPr>
        <p:txBody>
          <a:bodyPr wrap="square">
            <a:spAutoFit/>
          </a:bodyPr>
          <a:lstStyle/>
          <a:p>
            <a:r>
              <a:rPr lang="en-US" sz="2400" dirty="0"/>
              <a:t>106 bridges in Pittsburgh</a:t>
            </a:r>
          </a:p>
        </p:txBody>
      </p:sp>
      <p:sp>
        <p:nvSpPr>
          <p:cNvPr id="6" name="Rectangle 5">
            <a:extLst>
              <a:ext uri="{FF2B5EF4-FFF2-40B4-BE49-F238E27FC236}">
                <a16:creationId xmlns:a16="http://schemas.microsoft.com/office/drawing/2014/main" id="{F6E3D5A8-F04F-48C1-941C-AA90DC58E6E3}"/>
              </a:ext>
            </a:extLst>
          </p:cNvPr>
          <p:cNvSpPr/>
          <p:nvPr/>
        </p:nvSpPr>
        <p:spPr>
          <a:xfrm>
            <a:off x="11189955" y="1678879"/>
            <a:ext cx="603250" cy="339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982199A-5FA7-40A7-B766-3E612C137BA9}"/>
              </a:ext>
            </a:extLst>
          </p:cNvPr>
          <p:cNvSpPr/>
          <p:nvPr/>
        </p:nvSpPr>
        <p:spPr>
          <a:xfrm>
            <a:off x="356787" y="1687791"/>
            <a:ext cx="5952657" cy="3416320"/>
          </a:xfrm>
          <a:prstGeom prst="rect">
            <a:avLst/>
          </a:prstGeom>
        </p:spPr>
        <p:txBody>
          <a:bodyPr wrap="square">
            <a:spAutoFit/>
          </a:bodyPr>
          <a:lstStyle/>
          <a:p>
            <a:r>
              <a:rPr lang="en-US" sz="2400" dirty="0"/>
              <a:t>Nested proportions for two categories : e. g., </a:t>
            </a:r>
          </a:p>
          <a:p>
            <a:pPr marL="342900" indent="-342900">
              <a:buFont typeface="Arial" panose="020B0604020202020204" pitchFamily="34" charset="0"/>
              <a:buChar char="•"/>
            </a:pPr>
            <a:r>
              <a:rPr lang="en-US" sz="2400" dirty="0"/>
              <a:t>Health and martial status or </a:t>
            </a:r>
          </a:p>
          <a:p>
            <a:pPr marL="342900" indent="-342900">
              <a:buFont typeface="Arial" panose="020B0604020202020204" pitchFamily="34" charset="0"/>
              <a:buChar char="•"/>
            </a:pPr>
            <a:r>
              <a:rPr lang="en-US" sz="2400" dirty="0"/>
              <a:t>Genes up- or down-regulated (case vs. control) and whether tumor suppressors or tumor promoters</a:t>
            </a:r>
          </a:p>
          <a:p>
            <a:pPr marL="342900" indent="-342900">
              <a:buFont typeface="Arial" panose="020B0604020202020204" pitchFamily="34" charset="0"/>
              <a:buChar char="•"/>
            </a:pPr>
            <a:r>
              <a:rPr lang="en-US" sz="2400" dirty="0"/>
              <a:t>Bridges by construction material (steel, wood, iron) and by date of construction (crafts, before 1870, and modern, after 1940)</a:t>
            </a:r>
          </a:p>
        </p:txBody>
      </p:sp>
      <p:sp>
        <p:nvSpPr>
          <p:cNvPr id="9" name="Rectangle 8">
            <a:extLst>
              <a:ext uri="{FF2B5EF4-FFF2-40B4-BE49-F238E27FC236}">
                <a16:creationId xmlns:a16="http://schemas.microsoft.com/office/drawing/2014/main" id="{C65F6DBD-3EF9-48A0-9954-07EB81C9AB01}"/>
              </a:ext>
            </a:extLst>
          </p:cNvPr>
          <p:cNvSpPr/>
          <p:nvPr/>
        </p:nvSpPr>
        <p:spPr>
          <a:xfrm>
            <a:off x="7217416" y="5586611"/>
            <a:ext cx="4402039" cy="307777"/>
          </a:xfrm>
          <a:prstGeom prst="rect">
            <a:avLst/>
          </a:prstGeom>
        </p:spPr>
        <p:txBody>
          <a:bodyPr wrap="none">
            <a:spAutoFit/>
          </a:bodyPr>
          <a:lstStyle/>
          <a:p>
            <a:r>
              <a:rPr lang="en-US" sz="1400" dirty="0"/>
              <a:t>Fundamentals of Data Visualization, Wilke, O’Reilly, 1</a:t>
            </a:r>
            <a:r>
              <a:rPr lang="en-US" sz="1400" baseline="30000" dirty="0"/>
              <a:t>st</a:t>
            </a:r>
            <a:r>
              <a:rPr lang="en-US" sz="1400" dirty="0"/>
              <a:t> Ed.</a:t>
            </a:r>
          </a:p>
        </p:txBody>
      </p:sp>
    </p:spTree>
    <p:extLst>
      <p:ext uri="{BB962C8B-B14F-4D97-AF65-F5344CB8AC3E}">
        <p14:creationId xmlns:p14="http://schemas.microsoft.com/office/powerpoint/2010/main" val="3816039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51CEA-6578-4875-ABB8-E941D6FDA8C3}"/>
              </a:ext>
            </a:extLst>
          </p:cNvPr>
          <p:cNvSpPr>
            <a:spLocks noGrp="1"/>
          </p:cNvSpPr>
          <p:nvPr>
            <p:ph type="title"/>
          </p:nvPr>
        </p:nvSpPr>
        <p:spPr>
          <a:xfrm>
            <a:off x="0" y="0"/>
            <a:ext cx="12192000" cy="1325563"/>
          </a:xfrm>
        </p:spPr>
        <p:txBody>
          <a:bodyPr/>
          <a:lstStyle/>
          <a:p>
            <a:r>
              <a:rPr lang="en-US" dirty="0"/>
              <a:t>Nested proportions in pie chart to show </a:t>
            </a:r>
            <a:r>
              <a:rPr lang="en-US" sz="4400" dirty="0"/>
              <a:t>proportions in two categorical variables</a:t>
            </a:r>
            <a:endParaRPr lang="en-US" dirty="0"/>
          </a:p>
        </p:txBody>
      </p:sp>
      <p:sp>
        <p:nvSpPr>
          <p:cNvPr id="5" name="Rectangle 4">
            <a:extLst>
              <a:ext uri="{FF2B5EF4-FFF2-40B4-BE49-F238E27FC236}">
                <a16:creationId xmlns:a16="http://schemas.microsoft.com/office/drawing/2014/main" id="{02074450-06A6-4FE1-A743-AFAAC6566BC8}"/>
              </a:ext>
            </a:extLst>
          </p:cNvPr>
          <p:cNvSpPr/>
          <p:nvPr/>
        </p:nvSpPr>
        <p:spPr>
          <a:xfrm>
            <a:off x="7419133" y="1750583"/>
            <a:ext cx="3945609" cy="461665"/>
          </a:xfrm>
          <a:prstGeom prst="rect">
            <a:avLst/>
          </a:prstGeom>
        </p:spPr>
        <p:txBody>
          <a:bodyPr wrap="square">
            <a:spAutoFit/>
          </a:bodyPr>
          <a:lstStyle/>
          <a:p>
            <a:r>
              <a:rPr lang="en-US" sz="2400" dirty="0"/>
              <a:t>106 bridges in Pittsburgh</a:t>
            </a:r>
          </a:p>
        </p:txBody>
      </p:sp>
      <p:sp>
        <p:nvSpPr>
          <p:cNvPr id="6" name="Rectangle 5">
            <a:extLst>
              <a:ext uri="{FF2B5EF4-FFF2-40B4-BE49-F238E27FC236}">
                <a16:creationId xmlns:a16="http://schemas.microsoft.com/office/drawing/2014/main" id="{F6E3D5A8-F04F-48C1-941C-AA90DC58E6E3}"/>
              </a:ext>
            </a:extLst>
          </p:cNvPr>
          <p:cNvSpPr/>
          <p:nvPr/>
        </p:nvSpPr>
        <p:spPr>
          <a:xfrm>
            <a:off x="11119711" y="2060272"/>
            <a:ext cx="603250" cy="339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982199A-5FA7-40A7-B766-3E612C137BA9}"/>
              </a:ext>
            </a:extLst>
          </p:cNvPr>
          <p:cNvSpPr/>
          <p:nvPr/>
        </p:nvSpPr>
        <p:spPr>
          <a:xfrm>
            <a:off x="92971" y="2117202"/>
            <a:ext cx="5091089" cy="2308324"/>
          </a:xfrm>
          <a:prstGeom prst="rect">
            <a:avLst/>
          </a:prstGeom>
        </p:spPr>
        <p:txBody>
          <a:bodyPr wrap="square">
            <a:spAutoFit/>
          </a:bodyPr>
          <a:lstStyle/>
          <a:p>
            <a:pPr marL="457200" indent="-457200">
              <a:buFont typeface="Arial" panose="020B0604020202020204" pitchFamily="34" charset="0"/>
              <a:buChar char="•"/>
            </a:pPr>
            <a:r>
              <a:rPr lang="en-US" sz="2400" dirty="0"/>
              <a:t>What’s shown: by construction material (steel, wood, iron) and by date of construction (crafts, before 1870, and modern, after 1940)</a:t>
            </a:r>
          </a:p>
          <a:p>
            <a:pPr marL="457200" indent="-457200">
              <a:buFont typeface="Arial" panose="020B0604020202020204" pitchFamily="34" charset="0"/>
              <a:buChar char="•"/>
            </a:pPr>
            <a:r>
              <a:rPr lang="en-US" sz="2400" dirty="0"/>
              <a:t>It’s OK they don’t add up to 100 (%) (?)</a:t>
            </a:r>
          </a:p>
        </p:txBody>
      </p:sp>
      <p:pic>
        <p:nvPicPr>
          <p:cNvPr id="8" name="Picture 7">
            <a:extLst>
              <a:ext uri="{FF2B5EF4-FFF2-40B4-BE49-F238E27FC236}">
                <a16:creationId xmlns:a16="http://schemas.microsoft.com/office/drawing/2014/main" id="{90C23E40-E9C1-4427-A458-48C6C0B4E1AA}"/>
              </a:ext>
            </a:extLst>
          </p:cNvPr>
          <p:cNvPicPr>
            <a:picLocks noChangeAspect="1"/>
          </p:cNvPicPr>
          <p:nvPr/>
        </p:nvPicPr>
        <p:blipFill>
          <a:blip r:embed="rId3"/>
          <a:stretch>
            <a:fillRect/>
          </a:stretch>
        </p:blipFill>
        <p:spPr>
          <a:xfrm>
            <a:off x="5304697" y="2192328"/>
            <a:ext cx="6155739" cy="3854595"/>
          </a:xfrm>
          <a:prstGeom prst="rect">
            <a:avLst/>
          </a:prstGeom>
        </p:spPr>
      </p:pic>
      <p:sp>
        <p:nvSpPr>
          <p:cNvPr id="9" name="Rectangle 8">
            <a:extLst>
              <a:ext uri="{FF2B5EF4-FFF2-40B4-BE49-F238E27FC236}">
                <a16:creationId xmlns:a16="http://schemas.microsoft.com/office/drawing/2014/main" id="{2C9F2F69-C0A8-4612-99EC-394F706DB8F8}"/>
              </a:ext>
            </a:extLst>
          </p:cNvPr>
          <p:cNvSpPr/>
          <p:nvPr/>
        </p:nvSpPr>
        <p:spPr>
          <a:xfrm>
            <a:off x="11102474" y="2060272"/>
            <a:ext cx="603250" cy="339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5F6DBD-3EF9-48A0-9954-07EB81C9AB01}"/>
              </a:ext>
            </a:extLst>
          </p:cNvPr>
          <p:cNvSpPr/>
          <p:nvPr/>
        </p:nvSpPr>
        <p:spPr>
          <a:xfrm>
            <a:off x="6591877" y="6488668"/>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spTree>
    <p:extLst>
      <p:ext uri="{BB962C8B-B14F-4D97-AF65-F5344CB8AC3E}">
        <p14:creationId xmlns:p14="http://schemas.microsoft.com/office/powerpoint/2010/main" val="1801131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51CEA-6578-4875-ABB8-E941D6FDA8C3}"/>
              </a:ext>
            </a:extLst>
          </p:cNvPr>
          <p:cNvSpPr>
            <a:spLocks noGrp="1"/>
          </p:cNvSpPr>
          <p:nvPr>
            <p:ph type="title"/>
          </p:nvPr>
        </p:nvSpPr>
        <p:spPr>
          <a:xfrm>
            <a:off x="0" y="0"/>
            <a:ext cx="12260424" cy="1325563"/>
          </a:xfrm>
        </p:spPr>
        <p:txBody>
          <a:bodyPr/>
          <a:lstStyle/>
          <a:p>
            <a:r>
              <a:rPr lang="en-US" dirty="0"/>
              <a:t>Nested proportions in pie chart to show </a:t>
            </a:r>
            <a:r>
              <a:rPr lang="en-US" sz="4400" dirty="0"/>
              <a:t>proportions in two categorical variables</a:t>
            </a:r>
            <a:endParaRPr lang="en-US" dirty="0"/>
          </a:p>
        </p:txBody>
      </p:sp>
      <p:sp>
        <p:nvSpPr>
          <p:cNvPr id="5" name="Rectangle 4">
            <a:extLst>
              <a:ext uri="{FF2B5EF4-FFF2-40B4-BE49-F238E27FC236}">
                <a16:creationId xmlns:a16="http://schemas.microsoft.com/office/drawing/2014/main" id="{02074450-06A6-4FE1-A743-AFAAC6566BC8}"/>
              </a:ext>
            </a:extLst>
          </p:cNvPr>
          <p:cNvSpPr/>
          <p:nvPr/>
        </p:nvSpPr>
        <p:spPr>
          <a:xfrm>
            <a:off x="7156865" y="1750583"/>
            <a:ext cx="3945609" cy="461665"/>
          </a:xfrm>
          <a:prstGeom prst="rect">
            <a:avLst/>
          </a:prstGeom>
        </p:spPr>
        <p:txBody>
          <a:bodyPr wrap="square">
            <a:spAutoFit/>
          </a:bodyPr>
          <a:lstStyle/>
          <a:p>
            <a:r>
              <a:rPr lang="en-US" sz="2400" dirty="0"/>
              <a:t>106 bridges in Pittsburgh</a:t>
            </a:r>
          </a:p>
        </p:txBody>
      </p:sp>
      <p:sp>
        <p:nvSpPr>
          <p:cNvPr id="6" name="Rectangle 5">
            <a:extLst>
              <a:ext uri="{FF2B5EF4-FFF2-40B4-BE49-F238E27FC236}">
                <a16:creationId xmlns:a16="http://schemas.microsoft.com/office/drawing/2014/main" id="{F6E3D5A8-F04F-48C1-941C-AA90DC58E6E3}"/>
              </a:ext>
            </a:extLst>
          </p:cNvPr>
          <p:cNvSpPr/>
          <p:nvPr/>
        </p:nvSpPr>
        <p:spPr>
          <a:xfrm>
            <a:off x="11119711" y="2060272"/>
            <a:ext cx="603250" cy="339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982199A-5FA7-40A7-B766-3E612C137BA9}"/>
              </a:ext>
            </a:extLst>
          </p:cNvPr>
          <p:cNvSpPr/>
          <p:nvPr/>
        </p:nvSpPr>
        <p:spPr>
          <a:xfrm>
            <a:off x="213608" y="2368550"/>
            <a:ext cx="5091089" cy="2308324"/>
          </a:xfrm>
          <a:prstGeom prst="rect">
            <a:avLst/>
          </a:prstGeom>
        </p:spPr>
        <p:txBody>
          <a:bodyPr wrap="square">
            <a:spAutoFit/>
          </a:bodyPr>
          <a:lstStyle/>
          <a:p>
            <a:pPr marL="457200" indent="-457200">
              <a:buFont typeface="Arial" panose="020B0604020202020204" pitchFamily="34" charset="0"/>
              <a:buChar char="•"/>
            </a:pPr>
            <a:r>
              <a:rPr lang="en-US" sz="2400" dirty="0"/>
              <a:t>E. g., by construction material (steel, wood, iron) and by date of construction (crafts, before 1870, and modern, after 1940)</a:t>
            </a:r>
          </a:p>
          <a:p>
            <a:pPr marL="457200" indent="-457200">
              <a:buFont typeface="Arial" panose="020B0604020202020204" pitchFamily="34" charset="0"/>
              <a:buChar char="•"/>
            </a:pPr>
            <a:r>
              <a:rPr lang="en-US" sz="2400" dirty="0"/>
              <a:t>It’s OK they don’t add up to 100 (%)</a:t>
            </a:r>
          </a:p>
          <a:p>
            <a:pPr marL="457200" indent="-457200">
              <a:buFont typeface="Arial" panose="020B0604020202020204" pitchFamily="34" charset="0"/>
              <a:buChar char="•"/>
            </a:pPr>
            <a:r>
              <a:rPr lang="en-US" sz="2400" dirty="0"/>
              <a:t>Better to indicate the separation</a:t>
            </a:r>
          </a:p>
        </p:txBody>
      </p:sp>
      <p:pic>
        <p:nvPicPr>
          <p:cNvPr id="8" name="Picture 7">
            <a:extLst>
              <a:ext uri="{FF2B5EF4-FFF2-40B4-BE49-F238E27FC236}">
                <a16:creationId xmlns:a16="http://schemas.microsoft.com/office/drawing/2014/main" id="{90C23E40-E9C1-4427-A458-48C6C0B4E1AA}"/>
              </a:ext>
            </a:extLst>
          </p:cNvPr>
          <p:cNvPicPr>
            <a:picLocks noChangeAspect="1"/>
          </p:cNvPicPr>
          <p:nvPr/>
        </p:nvPicPr>
        <p:blipFill>
          <a:blip r:embed="rId3"/>
          <a:stretch>
            <a:fillRect/>
          </a:stretch>
        </p:blipFill>
        <p:spPr>
          <a:xfrm>
            <a:off x="5304697" y="2192328"/>
            <a:ext cx="6155739" cy="3854595"/>
          </a:xfrm>
          <a:prstGeom prst="rect">
            <a:avLst/>
          </a:prstGeom>
        </p:spPr>
      </p:pic>
      <p:sp>
        <p:nvSpPr>
          <p:cNvPr id="9" name="Rectangle 8">
            <a:extLst>
              <a:ext uri="{FF2B5EF4-FFF2-40B4-BE49-F238E27FC236}">
                <a16:creationId xmlns:a16="http://schemas.microsoft.com/office/drawing/2014/main" id="{2C9F2F69-C0A8-4612-99EC-394F706DB8F8}"/>
              </a:ext>
            </a:extLst>
          </p:cNvPr>
          <p:cNvSpPr/>
          <p:nvPr/>
        </p:nvSpPr>
        <p:spPr>
          <a:xfrm>
            <a:off x="11102474" y="2060272"/>
            <a:ext cx="603250" cy="339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5F6DBD-3EF9-48A0-9954-07EB81C9AB01}"/>
              </a:ext>
            </a:extLst>
          </p:cNvPr>
          <p:cNvSpPr/>
          <p:nvPr/>
        </p:nvSpPr>
        <p:spPr>
          <a:xfrm>
            <a:off x="6591877" y="6488668"/>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cxnSp>
        <p:nvCxnSpPr>
          <p:cNvPr id="10" name="Straight Connector 9">
            <a:extLst>
              <a:ext uri="{FF2B5EF4-FFF2-40B4-BE49-F238E27FC236}">
                <a16:creationId xmlns:a16="http://schemas.microsoft.com/office/drawing/2014/main" id="{D0374621-1844-4976-B641-C3BCE62EC7A0}"/>
              </a:ext>
            </a:extLst>
          </p:cNvPr>
          <p:cNvCxnSpPr/>
          <p:nvPr/>
        </p:nvCxnSpPr>
        <p:spPr>
          <a:xfrm>
            <a:off x="6100671" y="5772708"/>
            <a:ext cx="0" cy="2794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E5108A9-0138-4561-9481-01B21488FD3B}"/>
              </a:ext>
            </a:extLst>
          </p:cNvPr>
          <p:cNvCxnSpPr/>
          <p:nvPr/>
        </p:nvCxnSpPr>
        <p:spPr>
          <a:xfrm>
            <a:off x="9285831" y="5772708"/>
            <a:ext cx="0" cy="2794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539FDC-0EE2-40D9-BC9B-6207D3501CDB}"/>
              </a:ext>
            </a:extLst>
          </p:cNvPr>
          <p:cNvCxnSpPr/>
          <p:nvPr/>
        </p:nvCxnSpPr>
        <p:spPr>
          <a:xfrm>
            <a:off x="11425146" y="5772708"/>
            <a:ext cx="0" cy="2794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342CCE8-87E8-44CB-8E93-0F27724CB0AC}"/>
              </a:ext>
            </a:extLst>
          </p:cNvPr>
          <p:cNvCxnSpPr>
            <a:cxnSpLocks/>
          </p:cNvCxnSpPr>
          <p:nvPr/>
        </p:nvCxnSpPr>
        <p:spPr>
          <a:xfrm>
            <a:off x="6096000" y="6052108"/>
            <a:ext cx="5328876"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7A78B3B-C473-41C1-96F2-6615CFD94F87}"/>
              </a:ext>
            </a:extLst>
          </p:cNvPr>
          <p:cNvSpPr txBox="1"/>
          <p:nvPr/>
        </p:nvSpPr>
        <p:spPr>
          <a:xfrm>
            <a:off x="6554585" y="6046662"/>
            <a:ext cx="1992853" cy="338554"/>
          </a:xfrm>
          <a:prstGeom prst="rect">
            <a:avLst/>
          </a:prstGeom>
          <a:noFill/>
        </p:spPr>
        <p:txBody>
          <a:bodyPr wrap="none" rtlCol="0">
            <a:spAutoFit/>
          </a:bodyPr>
          <a:lstStyle/>
          <a:p>
            <a:r>
              <a:rPr lang="en-US" sz="1600" dirty="0"/>
              <a:t>Construction material</a:t>
            </a:r>
          </a:p>
        </p:txBody>
      </p:sp>
      <p:sp>
        <p:nvSpPr>
          <p:cNvPr id="16" name="TextBox 15">
            <a:extLst>
              <a:ext uri="{FF2B5EF4-FFF2-40B4-BE49-F238E27FC236}">
                <a16:creationId xmlns:a16="http://schemas.microsoft.com/office/drawing/2014/main" id="{823BF17F-7396-4DC2-900C-EC58369C8771}"/>
              </a:ext>
            </a:extLst>
          </p:cNvPr>
          <p:cNvSpPr txBox="1"/>
          <p:nvPr/>
        </p:nvSpPr>
        <p:spPr>
          <a:xfrm>
            <a:off x="9338741" y="6073524"/>
            <a:ext cx="1761764" cy="338554"/>
          </a:xfrm>
          <a:prstGeom prst="rect">
            <a:avLst/>
          </a:prstGeom>
          <a:noFill/>
        </p:spPr>
        <p:txBody>
          <a:bodyPr wrap="none" rtlCol="0">
            <a:spAutoFit/>
          </a:bodyPr>
          <a:lstStyle/>
          <a:p>
            <a:r>
              <a:rPr lang="en-US" sz="1600" dirty="0"/>
              <a:t>Era of construction</a:t>
            </a:r>
          </a:p>
        </p:txBody>
      </p:sp>
    </p:spTree>
    <p:extLst>
      <p:ext uri="{BB962C8B-B14F-4D97-AF65-F5344CB8AC3E}">
        <p14:creationId xmlns:p14="http://schemas.microsoft.com/office/powerpoint/2010/main" val="3205180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1A5AF-AE54-4938-8A81-74056BCCDFDA}"/>
              </a:ext>
            </a:extLst>
          </p:cNvPr>
          <p:cNvSpPr>
            <a:spLocks noGrp="1"/>
          </p:cNvSpPr>
          <p:nvPr>
            <p:ph type="title"/>
          </p:nvPr>
        </p:nvSpPr>
        <p:spPr>
          <a:xfrm>
            <a:off x="838200" y="0"/>
            <a:ext cx="10515600" cy="1325563"/>
          </a:xfrm>
        </p:spPr>
        <p:txBody>
          <a:bodyPr/>
          <a:lstStyle/>
          <a:p>
            <a:r>
              <a:rPr lang="en-US" dirty="0"/>
              <a:t>Pie charts to show proportions</a:t>
            </a:r>
          </a:p>
        </p:txBody>
      </p:sp>
      <p:pic>
        <p:nvPicPr>
          <p:cNvPr id="4" name="Picture 3">
            <a:extLst>
              <a:ext uri="{FF2B5EF4-FFF2-40B4-BE49-F238E27FC236}">
                <a16:creationId xmlns:a16="http://schemas.microsoft.com/office/drawing/2014/main" id="{5B693A21-A280-417B-8C2C-7942C2123101}"/>
              </a:ext>
            </a:extLst>
          </p:cNvPr>
          <p:cNvPicPr>
            <a:picLocks noChangeAspect="1"/>
          </p:cNvPicPr>
          <p:nvPr/>
        </p:nvPicPr>
        <p:blipFill>
          <a:blip r:embed="rId3"/>
          <a:stretch>
            <a:fillRect/>
          </a:stretch>
        </p:blipFill>
        <p:spPr>
          <a:xfrm>
            <a:off x="5910364" y="1846819"/>
            <a:ext cx="5691787" cy="4453914"/>
          </a:xfrm>
          <a:prstGeom prst="rect">
            <a:avLst/>
          </a:prstGeom>
        </p:spPr>
      </p:pic>
      <p:sp>
        <p:nvSpPr>
          <p:cNvPr id="5" name="Rectangle 4">
            <a:extLst>
              <a:ext uri="{FF2B5EF4-FFF2-40B4-BE49-F238E27FC236}">
                <a16:creationId xmlns:a16="http://schemas.microsoft.com/office/drawing/2014/main" id="{C52839F8-548E-49E1-9571-B200F9A597DE}"/>
              </a:ext>
            </a:extLst>
          </p:cNvPr>
          <p:cNvSpPr/>
          <p:nvPr/>
        </p:nvSpPr>
        <p:spPr>
          <a:xfrm>
            <a:off x="7106569" y="1386136"/>
            <a:ext cx="3551165" cy="400110"/>
          </a:xfrm>
          <a:prstGeom prst="rect">
            <a:avLst/>
          </a:prstGeom>
        </p:spPr>
        <p:txBody>
          <a:bodyPr wrap="none">
            <a:spAutoFit/>
          </a:bodyPr>
          <a:lstStyle/>
          <a:p>
            <a:r>
              <a:rPr lang="en-US" sz="2000" dirty="0"/>
              <a:t>Composition of expressed genes</a:t>
            </a:r>
          </a:p>
        </p:txBody>
      </p:sp>
      <p:sp>
        <p:nvSpPr>
          <p:cNvPr id="7" name="Rectangle 6">
            <a:extLst>
              <a:ext uri="{FF2B5EF4-FFF2-40B4-BE49-F238E27FC236}">
                <a16:creationId xmlns:a16="http://schemas.microsoft.com/office/drawing/2014/main" id="{FC57B7BE-8A5D-47F3-B295-6FCD6871E593}"/>
              </a:ext>
            </a:extLst>
          </p:cNvPr>
          <p:cNvSpPr/>
          <p:nvPr/>
        </p:nvSpPr>
        <p:spPr>
          <a:xfrm>
            <a:off x="589849" y="1586191"/>
            <a:ext cx="4996543" cy="3416320"/>
          </a:xfrm>
          <a:prstGeom prst="rect">
            <a:avLst/>
          </a:prstGeom>
        </p:spPr>
        <p:txBody>
          <a:bodyPr wrap="square">
            <a:spAutoFit/>
          </a:bodyPr>
          <a:lstStyle/>
          <a:p>
            <a:pPr marL="457200" indent="-457200">
              <a:buFont typeface="Arial" panose="020B0604020202020204" pitchFamily="34" charset="0"/>
              <a:buChar char="•"/>
            </a:pPr>
            <a:r>
              <a:rPr lang="en-US" sz="2400" dirty="0"/>
              <a:t>Pros: </a:t>
            </a:r>
          </a:p>
          <a:p>
            <a:pPr marL="914400" lvl="1" indent="-457200">
              <a:buFont typeface="Arial" panose="020B0604020202020204" pitchFamily="34" charset="0"/>
              <a:buChar char="•"/>
            </a:pPr>
            <a:r>
              <a:rPr lang="en-US" sz="2400" dirty="0"/>
              <a:t>can show how some entity breaks down into pieces (e. g., n=496)</a:t>
            </a:r>
          </a:p>
          <a:p>
            <a:pPr marL="914400" lvl="1" indent="-457200">
              <a:buFont typeface="Arial" panose="020B0604020202020204" pitchFamily="34" charset="0"/>
              <a:buChar char="•"/>
            </a:pPr>
            <a:r>
              <a:rPr lang="en-US" sz="2400" dirty="0"/>
              <a:t>easy to read when the data amounts to an entirety</a:t>
            </a:r>
          </a:p>
          <a:p>
            <a:pPr marL="457200" indent="-457200">
              <a:buFont typeface="Arial" panose="020B0604020202020204" pitchFamily="34" charset="0"/>
              <a:buChar char="•"/>
            </a:pPr>
            <a:r>
              <a:rPr lang="en-US" sz="2400" dirty="0"/>
              <a:t>Cons: </a:t>
            </a:r>
          </a:p>
          <a:p>
            <a:pPr marL="914400" lvl="1" indent="-457200">
              <a:buFont typeface="Arial" panose="020B0604020202020204" pitchFamily="34" charset="0"/>
              <a:buChar char="•"/>
            </a:pPr>
            <a:r>
              <a:rPr lang="en-US" sz="2400" dirty="0"/>
              <a:t>Difficult to see the total number</a:t>
            </a:r>
          </a:p>
        </p:txBody>
      </p:sp>
      <p:sp>
        <p:nvSpPr>
          <p:cNvPr id="8" name="Rectangle 7">
            <a:extLst>
              <a:ext uri="{FF2B5EF4-FFF2-40B4-BE49-F238E27FC236}">
                <a16:creationId xmlns:a16="http://schemas.microsoft.com/office/drawing/2014/main" id="{C65F6DBD-3EF9-48A0-9954-07EB81C9AB01}"/>
              </a:ext>
            </a:extLst>
          </p:cNvPr>
          <p:cNvSpPr/>
          <p:nvPr/>
        </p:nvSpPr>
        <p:spPr>
          <a:xfrm>
            <a:off x="6496138" y="6206924"/>
            <a:ext cx="5456045" cy="307777"/>
          </a:xfrm>
          <a:prstGeom prst="rect">
            <a:avLst/>
          </a:prstGeom>
        </p:spPr>
        <p:txBody>
          <a:bodyPr wrap="none">
            <a:spAutoFit/>
          </a:bodyPr>
          <a:lstStyle/>
          <a:p>
            <a:r>
              <a:rPr lang="en-US" sz="1400" dirty="0"/>
              <a:t>Adapted from Fundamentals of Data Visualization, Wilke, O’Reilly, 1</a:t>
            </a:r>
            <a:r>
              <a:rPr lang="en-US" sz="1400" baseline="30000" dirty="0"/>
              <a:t>st</a:t>
            </a:r>
            <a:r>
              <a:rPr lang="en-US" sz="1400" dirty="0"/>
              <a:t> Ed.</a:t>
            </a:r>
          </a:p>
        </p:txBody>
      </p:sp>
      <p:sp>
        <p:nvSpPr>
          <p:cNvPr id="6" name="TextBox 5">
            <a:extLst>
              <a:ext uri="{FF2B5EF4-FFF2-40B4-BE49-F238E27FC236}">
                <a16:creationId xmlns:a16="http://schemas.microsoft.com/office/drawing/2014/main" id="{B56D1C69-55F3-47E0-8572-750E55ACCBDC}"/>
              </a:ext>
            </a:extLst>
          </p:cNvPr>
          <p:cNvSpPr txBox="1"/>
          <p:nvPr/>
        </p:nvSpPr>
        <p:spPr>
          <a:xfrm>
            <a:off x="11018401" y="4751456"/>
            <a:ext cx="1167499" cy="646331"/>
          </a:xfrm>
          <a:prstGeom prst="rect">
            <a:avLst/>
          </a:prstGeom>
          <a:solidFill>
            <a:schemeClr val="bg1"/>
          </a:solidFill>
        </p:spPr>
        <p:txBody>
          <a:bodyPr wrap="none" rtlCol="0">
            <a:spAutoFit/>
          </a:bodyPr>
          <a:lstStyle/>
          <a:p>
            <a:r>
              <a:rPr lang="en-US" dirty="0"/>
              <a:t>Tumor-</a:t>
            </a:r>
          </a:p>
          <a:p>
            <a:r>
              <a:rPr lang="en-US" dirty="0"/>
              <a:t>associated</a:t>
            </a:r>
          </a:p>
        </p:txBody>
      </p:sp>
      <p:sp>
        <p:nvSpPr>
          <p:cNvPr id="9" name="TextBox 8">
            <a:extLst>
              <a:ext uri="{FF2B5EF4-FFF2-40B4-BE49-F238E27FC236}">
                <a16:creationId xmlns:a16="http://schemas.microsoft.com/office/drawing/2014/main" id="{686E7B85-4D47-4153-BAF2-295DFE27E470}"/>
              </a:ext>
            </a:extLst>
          </p:cNvPr>
          <p:cNvSpPr txBox="1"/>
          <p:nvPr/>
        </p:nvSpPr>
        <p:spPr>
          <a:xfrm>
            <a:off x="9416962" y="1985238"/>
            <a:ext cx="2009333" cy="369332"/>
          </a:xfrm>
          <a:prstGeom prst="rect">
            <a:avLst/>
          </a:prstGeom>
          <a:solidFill>
            <a:schemeClr val="bg1"/>
          </a:solidFill>
        </p:spPr>
        <p:txBody>
          <a:bodyPr wrap="none" rtlCol="0">
            <a:spAutoFit/>
          </a:bodyPr>
          <a:lstStyle/>
          <a:p>
            <a:r>
              <a:rPr lang="en-US" dirty="0"/>
              <a:t>Transcription factor</a:t>
            </a:r>
          </a:p>
        </p:txBody>
      </p:sp>
      <p:sp>
        <p:nvSpPr>
          <p:cNvPr id="10" name="TextBox 9">
            <a:extLst>
              <a:ext uri="{FF2B5EF4-FFF2-40B4-BE49-F238E27FC236}">
                <a16:creationId xmlns:a16="http://schemas.microsoft.com/office/drawing/2014/main" id="{445C3598-5423-432A-8D50-7E223DEB9BA5}"/>
              </a:ext>
            </a:extLst>
          </p:cNvPr>
          <p:cNvSpPr txBox="1"/>
          <p:nvPr/>
        </p:nvSpPr>
        <p:spPr>
          <a:xfrm>
            <a:off x="5605701" y="3978457"/>
            <a:ext cx="1510926" cy="369332"/>
          </a:xfrm>
          <a:prstGeom prst="rect">
            <a:avLst/>
          </a:prstGeom>
          <a:solidFill>
            <a:schemeClr val="bg1"/>
          </a:solidFill>
        </p:spPr>
        <p:txBody>
          <a:bodyPr wrap="none" rtlCol="0">
            <a:spAutoFit/>
          </a:bodyPr>
          <a:lstStyle/>
          <a:p>
            <a:r>
              <a:rPr lang="en-US" dirty="0"/>
              <a:t>Housekeeping</a:t>
            </a:r>
          </a:p>
        </p:txBody>
      </p:sp>
    </p:spTree>
    <p:extLst>
      <p:ext uri="{BB962C8B-B14F-4D97-AF65-F5344CB8AC3E}">
        <p14:creationId xmlns:p14="http://schemas.microsoft.com/office/powerpoint/2010/main" val="1810216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51CEA-6578-4875-ABB8-E941D6FDA8C3}"/>
              </a:ext>
            </a:extLst>
          </p:cNvPr>
          <p:cNvSpPr>
            <a:spLocks noGrp="1"/>
          </p:cNvSpPr>
          <p:nvPr>
            <p:ph type="title"/>
          </p:nvPr>
        </p:nvSpPr>
        <p:spPr>
          <a:xfrm>
            <a:off x="838200" y="0"/>
            <a:ext cx="10515600" cy="1325563"/>
          </a:xfrm>
        </p:spPr>
        <p:txBody>
          <a:bodyPr/>
          <a:lstStyle/>
          <a:p>
            <a:r>
              <a:rPr lang="en-US" dirty="0"/>
              <a:t>Nested proportions in mosaic plot</a:t>
            </a:r>
          </a:p>
        </p:txBody>
      </p:sp>
      <p:pic>
        <p:nvPicPr>
          <p:cNvPr id="3" name="Picture 2">
            <a:extLst>
              <a:ext uri="{FF2B5EF4-FFF2-40B4-BE49-F238E27FC236}">
                <a16:creationId xmlns:a16="http://schemas.microsoft.com/office/drawing/2014/main" id="{5F3DD52F-1305-47F5-9E60-406545806134}"/>
              </a:ext>
            </a:extLst>
          </p:cNvPr>
          <p:cNvPicPr>
            <a:picLocks noChangeAspect="1"/>
          </p:cNvPicPr>
          <p:nvPr/>
        </p:nvPicPr>
        <p:blipFill>
          <a:blip r:embed="rId3"/>
          <a:stretch>
            <a:fillRect/>
          </a:stretch>
        </p:blipFill>
        <p:spPr>
          <a:xfrm>
            <a:off x="4307508" y="1665514"/>
            <a:ext cx="7927987" cy="4809437"/>
          </a:xfrm>
          <a:prstGeom prst="rect">
            <a:avLst/>
          </a:prstGeom>
        </p:spPr>
      </p:pic>
      <p:sp>
        <p:nvSpPr>
          <p:cNvPr id="8" name="Rectangle 7">
            <a:extLst>
              <a:ext uri="{FF2B5EF4-FFF2-40B4-BE49-F238E27FC236}">
                <a16:creationId xmlns:a16="http://schemas.microsoft.com/office/drawing/2014/main" id="{C65F6DBD-3EF9-48A0-9954-07EB81C9AB01}"/>
              </a:ext>
            </a:extLst>
          </p:cNvPr>
          <p:cNvSpPr/>
          <p:nvPr/>
        </p:nvSpPr>
        <p:spPr>
          <a:xfrm>
            <a:off x="6580513" y="6474951"/>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sp>
        <p:nvSpPr>
          <p:cNvPr id="9" name="Rectangle 8">
            <a:extLst>
              <a:ext uri="{FF2B5EF4-FFF2-40B4-BE49-F238E27FC236}">
                <a16:creationId xmlns:a16="http://schemas.microsoft.com/office/drawing/2014/main" id="{0922C21B-F1F5-4EFA-9BB5-7C363AE5F13F}"/>
              </a:ext>
            </a:extLst>
          </p:cNvPr>
          <p:cNvSpPr/>
          <p:nvPr/>
        </p:nvSpPr>
        <p:spPr>
          <a:xfrm>
            <a:off x="6689369" y="987009"/>
            <a:ext cx="3945609" cy="523220"/>
          </a:xfrm>
          <a:prstGeom prst="rect">
            <a:avLst/>
          </a:prstGeom>
        </p:spPr>
        <p:txBody>
          <a:bodyPr wrap="square">
            <a:spAutoFit/>
          </a:bodyPr>
          <a:lstStyle/>
          <a:p>
            <a:r>
              <a:rPr lang="en-US" sz="2800" dirty="0"/>
              <a:t>106 bridges in Pittsburgh</a:t>
            </a:r>
          </a:p>
        </p:txBody>
      </p:sp>
      <p:sp>
        <p:nvSpPr>
          <p:cNvPr id="7" name="Rectangle 6">
            <a:extLst>
              <a:ext uri="{FF2B5EF4-FFF2-40B4-BE49-F238E27FC236}">
                <a16:creationId xmlns:a16="http://schemas.microsoft.com/office/drawing/2014/main" id="{1982199A-5FA7-40A7-B766-3E612C137BA9}"/>
              </a:ext>
            </a:extLst>
          </p:cNvPr>
          <p:cNvSpPr/>
          <p:nvPr/>
        </p:nvSpPr>
        <p:spPr>
          <a:xfrm>
            <a:off x="0" y="1665514"/>
            <a:ext cx="4487839" cy="3416320"/>
          </a:xfrm>
          <a:prstGeom prst="rect">
            <a:avLst/>
          </a:prstGeom>
        </p:spPr>
        <p:txBody>
          <a:bodyPr wrap="square">
            <a:spAutoFit/>
          </a:bodyPr>
          <a:lstStyle/>
          <a:p>
            <a:pPr marL="457200" indent="-457200">
              <a:buFont typeface="Arial" panose="020B0604020202020204" pitchFamily="34" charset="0"/>
              <a:buChar char="•"/>
            </a:pPr>
            <a:r>
              <a:rPr lang="en-US" sz="2400" dirty="0"/>
              <a:t>Like stacked </a:t>
            </a:r>
            <a:r>
              <a:rPr lang="en-US" sz="2400" dirty="0" err="1"/>
              <a:t>barplots</a:t>
            </a:r>
            <a:r>
              <a:rPr lang="en-US" sz="2400" dirty="0"/>
              <a:t>: bar heights relative  proportions of the y variable</a:t>
            </a:r>
          </a:p>
          <a:p>
            <a:pPr marL="457200" indent="-457200">
              <a:buFont typeface="Arial" panose="020B0604020202020204" pitchFamily="34" charset="0"/>
              <a:buChar char="•"/>
            </a:pPr>
            <a:r>
              <a:rPr lang="en-US" sz="2400" dirty="0"/>
              <a:t>Unlike stacked </a:t>
            </a:r>
            <a:r>
              <a:rPr lang="en-US" sz="2400" dirty="0" err="1"/>
              <a:t>barplots</a:t>
            </a:r>
            <a:r>
              <a:rPr lang="en-US" sz="2400" dirty="0"/>
              <a:t>: bar width relative proportion of the x variable</a:t>
            </a:r>
          </a:p>
          <a:p>
            <a:pPr marL="457200" indent="-457200">
              <a:buFont typeface="Arial" panose="020B0604020202020204" pitchFamily="34" charset="0"/>
              <a:buChar char="•"/>
            </a:pPr>
            <a:r>
              <a:rPr lang="en-US" sz="2400" dirty="0"/>
              <a:t>Resulting in the rectangles proportional to the number of cases for each combination</a:t>
            </a:r>
          </a:p>
        </p:txBody>
      </p:sp>
    </p:spTree>
    <p:extLst>
      <p:ext uri="{BB962C8B-B14F-4D97-AF65-F5344CB8AC3E}">
        <p14:creationId xmlns:p14="http://schemas.microsoft.com/office/powerpoint/2010/main" val="863998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51CEA-6578-4875-ABB8-E941D6FDA8C3}"/>
              </a:ext>
            </a:extLst>
          </p:cNvPr>
          <p:cNvSpPr>
            <a:spLocks noGrp="1"/>
          </p:cNvSpPr>
          <p:nvPr>
            <p:ph type="title"/>
          </p:nvPr>
        </p:nvSpPr>
        <p:spPr>
          <a:xfrm>
            <a:off x="838200" y="0"/>
            <a:ext cx="10515600" cy="1325563"/>
          </a:xfrm>
        </p:spPr>
        <p:txBody>
          <a:bodyPr/>
          <a:lstStyle/>
          <a:p>
            <a:r>
              <a:rPr lang="en-US" dirty="0"/>
              <a:t>Nested proportions in </a:t>
            </a:r>
            <a:r>
              <a:rPr lang="en-US" dirty="0" err="1"/>
              <a:t>treemap</a:t>
            </a:r>
            <a:endParaRPr lang="en-US" dirty="0"/>
          </a:p>
        </p:txBody>
      </p:sp>
      <p:sp>
        <p:nvSpPr>
          <p:cNvPr id="5" name="Rectangle 4">
            <a:extLst>
              <a:ext uri="{FF2B5EF4-FFF2-40B4-BE49-F238E27FC236}">
                <a16:creationId xmlns:a16="http://schemas.microsoft.com/office/drawing/2014/main" id="{02074450-06A6-4FE1-A743-AFAAC6566BC8}"/>
              </a:ext>
            </a:extLst>
          </p:cNvPr>
          <p:cNvSpPr/>
          <p:nvPr/>
        </p:nvSpPr>
        <p:spPr>
          <a:xfrm>
            <a:off x="6755061" y="1011941"/>
            <a:ext cx="4108882" cy="523220"/>
          </a:xfrm>
          <a:prstGeom prst="rect">
            <a:avLst/>
          </a:prstGeom>
        </p:spPr>
        <p:txBody>
          <a:bodyPr wrap="square">
            <a:spAutoFit/>
          </a:bodyPr>
          <a:lstStyle/>
          <a:p>
            <a:r>
              <a:rPr lang="en-US" sz="2800" dirty="0"/>
              <a:t>106 bridges in Pittsburgh</a:t>
            </a:r>
          </a:p>
        </p:txBody>
      </p:sp>
      <p:pic>
        <p:nvPicPr>
          <p:cNvPr id="4" name="Picture 3">
            <a:extLst>
              <a:ext uri="{FF2B5EF4-FFF2-40B4-BE49-F238E27FC236}">
                <a16:creationId xmlns:a16="http://schemas.microsoft.com/office/drawing/2014/main" id="{0EE1CD4D-E83F-4BF0-AD09-C447145058EB}"/>
              </a:ext>
            </a:extLst>
          </p:cNvPr>
          <p:cNvPicPr>
            <a:picLocks noChangeAspect="1"/>
          </p:cNvPicPr>
          <p:nvPr/>
        </p:nvPicPr>
        <p:blipFill>
          <a:blip r:embed="rId3"/>
          <a:stretch>
            <a:fillRect/>
          </a:stretch>
        </p:blipFill>
        <p:spPr>
          <a:xfrm>
            <a:off x="5400358" y="1560093"/>
            <a:ext cx="6519499" cy="4846835"/>
          </a:xfrm>
          <a:prstGeom prst="rect">
            <a:avLst/>
          </a:prstGeom>
        </p:spPr>
      </p:pic>
      <p:sp>
        <p:nvSpPr>
          <p:cNvPr id="9" name="Rectangle 8">
            <a:extLst>
              <a:ext uri="{FF2B5EF4-FFF2-40B4-BE49-F238E27FC236}">
                <a16:creationId xmlns:a16="http://schemas.microsoft.com/office/drawing/2014/main" id="{C65F6DBD-3EF9-48A0-9954-07EB81C9AB01}"/>
              </a:ext>
            </a:extLst>
          </p:cNvPr>
          <p:cNvSpPr/>
          <p:nvPr/>
        </p:nvSpPr>
        <p:spPr>
          <a:xfrm>
            <a:off x="6379879" y="6456792"/>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sp>
        <p:nvSpPr>
          <p:cNvPr id="8" name="Rectangle 7">
            <a:extLst>
              <a:ext uri="{FF2B5EF4-FFF2-40B4-BE49-F238E27FC236}">
                <a16:creationId xmlns:a16="http://schemas.microsoft.com/office/drawing/2014/main" id="{F060725C-F19B-4243-9F67-BD19658FFDDD}"/>
              </a:ext>
            </a:extLst>
          </p:cNvPr>
          <p:cNvSpPr/>
          <p:nvPr/>
        </p:nvSpPr>
        <p:spPr>
          <a:xfrm>
            <a:off x="272143" y="1560093"/>
            <a:ext cx="4487839" cy="2677656"/>
          </a:xfrm>
          <a:prstGeom prst="rect">
            <a:avLst/>
          </a:prstGeom>
        </p:spPr>
        <p:txBody>
          <a:bodyPr wrap="square">
            <a:spAutoFit/>
          </a:bodyPr>
          <a:lstStyle/>
          <a:p>
            <a:pPr marL="457200" indent="-457200">
              <a:buFont typeface="Arial" panose="020B0604020202020204" pitchFamily="34" charset="0"/>
              <a:buChar char="•"/>
            </a:pPr>
            <a:r>
              <a:rPr lang="en-US" sz="2400" dirty="0"/>
              <a:t>Like mosaic plot: subdividing enclosing rectangles into smaller areas to represent the proportions</a:t>
            </a:r>
          </a:p>
          <a:p>
            <a:pPr marL="457200" indent="-457200">
              <a:buFont typeface="Arial" panose="020B0604020202020204" pitchFamily="34" charset="0"/>
              <a:buChar char="•"/>
            </a:pPr>
            <a:r>
              <a:rPr lang="en-US" sz="2400" dirty="0"/>
              <a:t>Unlike mosaic plot: recursively nest rectangles inside each other</a:t>
            </a:r>
          </a:p>
        </p:txBody>
      </p:sp>
    </p:spTree>
    <p:extLst>
      <p:ext uri="{BB962C8B-B14F-4D97-AF65-F5344CB8AC3E}">
        <p14:creationId xmlns:p14="http://schemas.microsoft.com/office/powerpoint/2010/main" val="3787508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3D9F34-32A9-4567-8E9D-E513E093D1BF}"/>
              </a:ext>
            </a:extLst>
          </p:cNvPr>
          <p:cNvPicPr>
            <a:picLocks noChangeAspect="1"/>
          </p:cNvPicPr>
          <p:nvPr/>
        </p:nvPicPr>
        <p:blipFill>
          <a:blip r:embed="rId3"/>
          <a:stretch>
            <a:fillRect/>
          </a:stretch>
        </p:blipFill>
        <p:spPr>
          <a:xfrm>
            <a:off x="1020720" y="1371600"/>
            <a:ext cx="5626430" cy="3413220"/>
          </a:xfrm>
          <a:prstGeom prst="rect">
            <a:avLst/>
          </a:prstGeom>
        </p:spPr>
      </p:pic>
      <p:sp>
        <p:nvSpPr>
          <p:cNvPr id="2" name="Title 1">
            <a:extLst>
              <a:ext uri="{FF2B5EF4-FFF2-40B4-BE49-F238E27FC236}">
                <a16:creationId xmlns:a16="http://schemas.microsoft.com/office/drawing/2014/main" id="{69F51CEA-6578-4875-ABB8-E941D6FDA8C3}"/>
              </a:ext>
            </a:extLst>
          </p:cNvPr>
          <p:cNvSpPr>
            <a:spLocks noGrp="1"/>
          </p:cNvSpPr>
          <p:nvPr>
            <p:ph type="title"/>
          </p:nvPr>
        </p:nvSpPr>
        <p:spPr>
          <a:xfrm>
            <a:off x="838200" y="0"/>
            <a:ext cx="10515600" cy="1325563"/>
          </a:xfrm>
        </p:spPr>
        <p:txBody>
          <a:bodyPr/>
          <a:lstStyle/>
          <a:p>
            <a:r>
              <a:rPr lang="en-US" dirty="0"/>
              <a:t>Mosaic plot vs. </a:t>
            </a:r>
            <a:r>
              <a:rPr lang="en-US" dirty="0" err="1"/>
              <a:t>treemap</a:t>
            </a:r>
            <a:endParaRPr lang="en-US" dirty="0"/>
          </a:p>
        </p:txBody>
      </p:sp>
      <p:sp>
        <p:nvSpPr>
          <p:cNvPr id="7" name="Rectangle 6">
            <a:extLst>
              <a:ext uri="{FF2B5EF4-FFF2-40B4-BE49-F238E27FC236}">
                <a16:creationId xmlns:a16="http://schemas.microsoft.com/office/drawing/2014/main" id="{1982199A-5FA7-40A7-B766-3E612C137BA9}"/>
              </a:ext>
            </a:extLst>
          </p:cNvPr>
          <p:cNvSpPr/>
          <p:nvPr/>
        </p:nvSpPr>
        <p:spPr>
          <a:xfrm>
            <a:off x="1020720" y="4823372"/>
            <a:ext cx="10717287" cy="1384995"/>
          </a:xfrm>
          <a:prstGeom prst="rect">
            <a:avLst/>
          </a:prstGeom>
        </p:spPr>
        <p:txBody>
          <a:bodyPr wrap="square">
            <a:spAutoFit/>
          </a:bodyPr>
          <a:lstStyle/>
          <a:p>
            <a:pPr marL="457200" indent="-457200">
              <a:buFont typeface="Arial" panose="020B0604020202020204" pitchFamily="34" charset="0"/>
              <a:buChar char="•"/>
            </a:pPr>
            <a:r>
              <a:rPr lang="en-US" sz="2800" dirty="0"/>
              <a:t>Mosaic plots assume that the orthogonal variables identify all of the proportions</a:t>
            </a:r>
          </a:p>
          <a:p>
            <a:pPr marL="457200" indent="-457200">
              <a:buFont typeface="Arial" panose="020B0604020202020204" pitchFamily="34" charset="0"/>
              <a:buChar char="•"/>
            </a:pPr>
            <a:r>
              <a:rPr lang="en-US" sz="2800" dirty="0" err="1"/>
              <a:t>Treemaps</a:t>
            </a:r>
            <a:r>
              <a:rPr lang="en-US" sz="2800" dirty="0"/>
              <a:t> do not require that</a:t>
            </a:r>
          </a:p>
        </p:txBody>
      </p:sp>
      <p:pic>
        <p:nvPicPr>
          <p:cNvPr id="4" name="Picture 3">
            <a:extLst>
              <a:ext uri="{FF2B5EF4-FFF2-40B4-BE49-F238E27FC236}">
                <a16:creationId xmlns:a16="http://schemas.microsoft.com/office/drawing/2014/main" id="{0EE1CD4D-E83F-4BF0-AD09-C447145058EB}"/>
              </a:ext>
            </a:extLst>
          </p:cNvPr>
          <p:cNvPicPr>
            <a:picLocks noChangeAspect="1"/>
          </p:cNvPicPr>
          <p:nvPr/>
        </p:nvPicPr>
        <p:blipFill>
          <a:blip r:embed="rId4"/>
          <a:stretch>
            <a:fillRect/>
          </a:stretch>
        </p:blipFill>
        <p:spPr>
          <a:xfrm>
            <a:off x="6812280" y="1371600"/>
            <a:ext cx="4189510" cy="3114635"/>
          </a:xfrm>
          <a:prstGeom prst="rect">
            <a:avLst/>
          </a:prstGeom>
        </p:spPr>
      </p:pic>
      <p:sp>
        <p:nvSpPr>
          <p:cNvPr id="8" name="Rectangle 7">
            <a:extLst>
              <a:ext uri="{FF2B5EF4-FFF2-40B4-BE49-F238E27FC236}">
                <a16:creationId xmlns:a16="http://schemas.microsoft.com/office/drawing/2014/main" id="{C65F6DBD-3EF9-48A0-9954-07EB81C9AB01}"/>
              </a:ext>
            </a:extLst>
          </p:cNvPr>
          <p:cNvSpPr/>
          <p:nvPr/>
        </p:nvSpPr>
        <p:spPr>
          <a:xfrm>
            <a:off x="6591877" y="4600154"/>
            <a:ext cx="5600123" cy="369332"/>
          </a:xfrm>
          <a:prstGeom prst="rect">
            <a:avLst/>
          </a:prstGeom>
        </p:spPr>
        <p:txBody>
          <a:bodyPr wrap="none">
            <a:spAutoFit/>
          </a:bodyPr>
          <a:lstStyle/>
          <a:p>
            <a:r>
              <a:rPr lang="en-US" dirty="0"/>
              <a:t>Fundamentals of Data Visualization, Wilke, O’Reilly, 1</a:t>
            </a:r>
            <a:r>
              <a:rPr lang="en-US" baseline="30000" dirty="0"/>
              <a:t>st</a:t>
            </a:r>
            <a:r>
              <a:rPr lang="en-US" dirty="0"/>
              <a:t> Ed.</a:t>
            </a:r>
          </a:p>
        </p:txBody>
      </p:sp>
    </p:spTree>
    <p:extLst>
      <p:ext uri="{BB962C8B-B14F-4D97-AF65-F5344CB8AC3E}">
        <p14:creationId xmlns:p14="http://schemas.microsoft.com/office/powerpoint/2010/main" val="894368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85364-DC83-426D-A05B-A95FDE90D3A5}"/>
              </a:ext>
            </a:extLst>
          </p:cNvPr>
          <p:cNvSpPr>
            <a:spLocks noGrp="1"/>
          </p:cNvSpPr>
          <p:nvPr>
            <p:ph type="title"/>
          </p:nvPr>
        </p:nvSpPr>
        <p:spPr>
          <a:xfrm>
            <a:off x="838200" y="5291"/>
            <a:ext cx="10515600" cy="1325563"/>
          </a:xfrm>
        </p:spPr>
        <p:txBody>
          <a:bodyPr/>
          <a:lstStyle/>
          <a:p>
            <a:r>
              <a:rPr lang="en-US" dirty="0"/>
              <a:t>Donut chart equivalent to </a:t>
            </a:r>
            <a:r>
              <a:rPr lang="en-US" dirty="0" err="1"/>
              <a:t>piechart</a:t>
            </a:r>
            <a:endParaRPr lang="en-US" dirty="0"/>
          </a:p>
        </p:txBody>
      </p:sp>
      <p:pic>
        <p:nvPicPr>
          <p:cNvPr id="7" name="Picture 6">
            <a:extLst>
              <a:ext uri="{FF2B5EF4-FFF2-40B4-BE49-F238E27FC236}">
                <a16:creationId xmlns:a16="http://schemas.microsoft.com/office/drawing/2014/main" id="{BB3B98C3-0515-4F7C-B183-BCC04EA0F088}"/>
              </a:ext>
            </a:extLst>
          </p:cNvPr>
          <p:cNvPicPr>
            <a:picLocks noChangeAspect="1"/>
          </p:cNvPicPr>
          <p:nvPr/>
        </p:nvPicPr>
        <p:blipFill>
          <a:blip r:embed="rId3"/>
          <a:stretch>
            <a:fillRect/>
          </a:stretch>
        </p:blipFill>
        <p:spPr>
          <a:xfrm>
            <a:off x="5754857" y="1091024"/>
            <a:ext cx="5418280" cy="5582310"/>
          </a:xfrm>
          <a:prstGeom prst="rect">
            <a:avLst/>
          </a:prstGeom>
        </p:spPr>
      </p:pic>
      <p:sp>
        <p:nvSpPr>
          <p:cNvPr id="11" name="Rectangle 10">
            <a:extLst>
              <a:ext uri="{FF2B5EF4-FFF2-40B4-BE49-F238E27FC236}">
                <a16:creationId xmlns:a16="http://schemas.microsoft.com/office/drawing/2014/main" id="{59B5B9EE-CF76-4F27-823E-66E0BC55C12E}"/>
              </a:ext>
            </a:extLst>
          </p:cNvPr>
          <p:cNvSpPr/>
          <p:nvPr/>
        </p:nvSpPr>
        <p:spPr>
          <a:xfrm>
            <a:off x="9410598" y="6488668"/>
            <a:ext cx="2781402" cy="369332"/>
          </a:xfrm>
          <a:prstGeom prst="rect">
            <a:avLst/>
          </a:prstGeom>
        </p:spPr>
        <p:txBody>
          <a:bodyPr wrap="none">
            <a:spAutoFit/>
          </a:bodyPr>
          <a:lstStyle/>
          <a:p>
            <a:r>
              <a:rPr lang="en-US" dirty="0"/>
              <a:t>https://datavizproject.com/</a:t>
            </a:r>
          </a:p>
        </p:txBody>
      </p:sp>
      <p:sp>
        <p:nvSpPr>
          <p:cNvPr id="8" name="TextBox 7">
            <a:extLst>
              <a:ext uri="{FF2B5EF4-FFF2-40B4-BE49-F238E27FC236}">
                <a16:creationId xmlns:a16="http://schemas.microsoft.com/office/drawing/2014/main" id="{B7D9730D-BE8C-4D1A-A45D-430E4F580F6A}"/>
              </a:ext>
            </a:extLst>
          </p:cNvPr>
          <p:cNvSpPr txBox="1"/>
          <p:nvPr/>
        </p:nvSpPr>
        <p:spPr>
          <a:xfrm>
            <a:off x="397565" y="2761782"/>
            <a:ext cx="5357292"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Identical function to a pie chart</a:t>
            </a:r>
          </a:p>
          <a:p>
            <a:pPr marL="457200" indent="-457200">
              <a:buFont typeface="Arial" panose="020B0604020202020204" pitchFamily="34" charset="0"/>
              <a:buChar char="•"/>
            </a:pPr>
            <a:r>
              <a:rPr lang="en-US" sz="2800" dirty="0"/>
              <a:t>Provide a better data intensity ratio because of the blank center?</a:t>
            </a:r>
          </a:p>
        </p:txBody>
      </p:sp>
    </p:spTree>
    <p:extLst>
      <p:ext uri="{BB962C8B-B14F-4D97-AF65-F5344CB8AC3E}">
        <p14:creationId xmlns:p14="http://schemas.microsoft.com/office/powerpoint/2010/main" val="4129520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85364-DC83-426D-A05B-A95FDE90D3A5}"/>
              </a:ext>
            </a:extLst>
          </p:cNvPr>
          <p:cNvSpPr>
            <a:spLocks noGrp="1"/>
          </p:cNvSpPr>
          <p:nvPr>
            <p:ph type="title"/>
          </p:nvPr>
        </p:nvSpPr>
        <p:spPr>
          <a:xfrm>
            <a:off x="0" y="5291"/>
            <a:ext cx="11353800" cy="1325563"/>
          </a:xfrm>
        </p:spPr>
        <p:txBody>
          <a:bodyPr/>
          <a:lstStyle/>
          <a:p>
            <a:r>
              <a:rPr lang="en-US" dirty="0"/>
              <a:t>Multi-layer donut chart for multiple proportion</a:t>
            </a:r>
          </a:p>
        </p:txBody>
      </p:sp>
      <p:pic>
        <p:nvPicPr>
          <p:cNvPr id="3" name="Picture 2">
            <a:extLst>
              <a:ext uri="{FF2B5EF4-FFF2-40B4-BE49-F238E27FC236}">
                <a16:creationId xmlns:a16="http://schemas.microsoft.com/office/drawing/2014/main" id="{633FB065-E041-4ED2-88B9-F1F9E8A2641C}"/>
              </a:ext>
            </a:extLst>
          </p:cNvPr>
          <p:cNvPicPr>
            <a:picLocks noChangeAspect="1"/>
          </p:cNvPicPr>
          <p:nvPr/>
        </p:nvPicPr>
        <p:blipFill>
          <a:blip r:embed="rId3"/>
          <a:stretch>
            <a:fillRect/>
          </a:stretch>
        </p:blipFill>
        <p:spPr>
          <a:xfrm>
            <a:off x="5167906" y="894940"/>
            <a:ext cx="6205272" cy="5963059"/>
          </a:xfrm>
          <a:prstGeom prst="rect">
            <a:avLst/>
          </a:prstGeom>
        </p:spPr>
      </p:pic>
      <p:sp>
        <p:nvSpPr>
          <p:cNvPr id="11" name="Rectangle 10">
            <a:extLst>
              <a:ext uri="{FF2B5EF4-FFF2-40B4-BE49-F238E27FC236}">
                <a16:creationId xmlns:a16="http://schemas.microsoft.com/office/drawing/2014/main" id="{59B5B9EE-CF76-4F27-823E-66E0BC55C12E}"/>
              </a:ext>
            </a:extLst>
          </p:cNvPr>
          <p:cNvSpPr/>
          <p:nvPr/>
        </p:nvSpPr>
        <p:spPr>
          <a:xfrm>
            <a:off x="8672743" y="6488668"/>
            <a:ext cx="2781402" cy="369332"/>
          </a:xfrm>
          <a:prstGeom prst="rect">
            <a:avLst/>
          </a:prstGeom>
        </p:spPr>
        <p:txBody>
          <a:bodyPr wrap="none">
            <a:spAutoFit/>
          </a:bodyPr>
          <a:lstStyle/>
          <a:p>
            <a:r>
              <a:rPr lang="en-US" dirty="0"/>
              <a:t>https://datavizproject.com/</a:t>
            </a:r>
          </a:p>
        </p:txBody>
      </p:sp>
      <p:sp>
        <p:nvSpPr>
          <p:cNvPr id="7" name="TextBox 6">
            <a:extLst>
              <a:ext uri="{FF2B5EF4-FFF2-40B4-BE49-F238E27FC236}">
                <a16:creationId xmlns:a16="http://schemas.microsoft.com/office/drawing/2014/main" id="{B7D9730D-BE8C-4D1A-A45D-430E4F580F6A}"/>
              </a:ext>
            </a:extLst>
          </p:cNvPr>
          <p:cNvSpPr txBox="1"/>
          <p:nvPr/>
        </p:nvSpPr>
        <p:spPr>
          <a:xfrm>
            <a:off x="397565" y="2435961"/>
            <a:ext cx="4633551"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t>Concentric circles each representing proportion</a:t>
            </a:r>
          </a:p>
          <a:p>
            <a:pPr marL="457200" indent="-457200">
              <a:buFont typeface="Arial" panose="020B0604020202020204" pitchFamily="34" charset="0"/>
              <a:buChar char="•"/>
            </a:pPr>
            <a:r>
              <a:rPr lang="en-US" sz="2800" dirty="0"/>
              <a:t>Good for comparing across the circles?</a:t>
            </a:r>
          </a:p>
          <a:p>
            <a:pPr marL="457200" indent="-457200">
              <a:buFont typeface="Arial" panose="020B0604020202020204" pitchFamily="34" charset="0"/>
              <a:buChar char="•"/>
            </a:pPr>
            <a:r>
              <a:rPr lang="en-US" sz="2800" dirty="0"/>
              <a:t>Other limitations?</a:t>
            </a:r>
          </a:p>
        </p:txBody>
      </p:sp>
    </p:spTree>
    <p:extLst>
      <p:ext uri="{BB962C8B-B14F-4D97-AF65-F5344CB8AC3E}">
        <p14:creationId xmlns:p14="http://schemas.microsoft.com/office/powerpoint/2010/main" val="258650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85364-DC83-426D-A05B-A95FDE90D3A5}"/>
              </a:ext>
            </a:extLst>
          </p:cNvPr>
          <p:cNvSpPr>
            <a:spLocks noGrp="1"/>
          </p:cNvSpPr>
          <p:nvPr>
            <p:ph type="title"/>
          </p:nvPr>
        </p:nvSpPr>
        <p:spPr>
          <a:xfrm>
            <a:off x="838200" y="104681"/>
            <a:ext cx="10515600" cy="1325563"/>
          </a:xfrm>
        </p:spPr>
        <p:txBody>
          <a:bodyPr/>
          <a:lstStyle/>
          <a:p>
            <a:r>
              <a:rPr lang="en-US" dirty="0"/>
              <a:t>Funnel chart for show proportion during a process</a:t>
            </a:r>
          </a:p>
        </p:txBody>
      </p:sp>
      <p:pic>
        <p:nvPicPr>
          <p:cNvPr id="7" name="Picture 6">
            <a:extLst>
              <a:ext uri="{FF2B5EF4-FFF2-40B4-BE49-F238E27FC236}">
                <a16:creationId xmlns:a16="http://schemas.microsoft.com/office/drawing/2014/main" id="{82DEA44C-1D27-4266-9A3D-945920932439}"/>
              </a:ext>
            </a:extLst>
          </p:cNvPr>
          <p:cNvPicPr>
            <a:picLocks noChangeAspect="1"/>
          </p:cNvPicPr>
          <p:nvPr/>
        </p:nvPicPr>
        <p:blipFill>
          <a:blip r:embed="rId3"/>
          <a:stretch>
            <a:fillRect/>
          </a:stretch>
        </p:blipFill>
        <p:spPr>
          <a:xfrm>
            <a:off x="5507844" y="1514326"/>
            <a:ext cx="6714984" cy="4854941"/>
          </a:xfrm>
          <a:prstGeom prst="rect">
            <a:avLst/>
          </a:prstGeom>
        </p:spPr>
      </p:pic>
      <p:sp>
        <p:nvSpPr>
          <p:cNvPr id="8" name="Rectangle 7">
            <a:extLst>
              <a:ext uri="{FF2B5EF4-FFF2-40B4-BE49-F238E27FC236}">
                <a16:creationId xmlns:a16="http://schemas.microsoft.com/office/drawing/2014/main" id="{75A4AC95-2A16-49EC-A874-C3B679A98C6E}"/>
              </a:ext>
            </a:extLst>
          </p:cNvPr>
          <p:cNvSpPr/>
          <p:nvPr/>
        </p:nvSpPr>
        <p:spPr>
          <a:xfrm>
            <a:off x="6885140" y="6495137"/>
            <a:ext cx="5304657" cy="369332"/>
          </a:xfrm>
          <a:prstGeom prst="rect">
            <a:avLst/>
          </a:prstGeom>
        </p:spPr>
        <p:txBody>
          <a:bodyPr wrap="none">
            <a:spAutoFit/>
          </a:bodyPr>
          <a:lstStyle/>
          <a:p>
            <a:r>
              <a:rPr lang="en-US" dirty="0"/>
              <a:t>https://exceldashboardschool.com/sales-funnel-chart/</a:t>
            </a:r>
          </a:p>
        </p:txBody>
      </p:sp>
      <p:sp>
        <p:nvSpPr>
          <p:cNvPr id="5" name="TextBox 4">
            <a:extLst>
              <a:ext uri="{FF2B5EF4-FFF2-40B4-BE49-F238E27FC236}">
                <a16:creationId xmlns:a16="http://schemas.microsoft.com/office/drawing/2014/main" id="{03214D43-2B15-486F-AC39-97C6CFAD153C}"/>
              </a:ext>
            </a:extLst>
          </p:cNvPr>
          <p:cNvSpPr txBox="1"/>
          <p:nvPr/>
        </p:nvSpPr>
        <p:spPr>
          <a:xfrm>
            <a:off x="397566" y="2435961"/>
            <a:ext cx="5414656"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t>Each slice represents a process filtering out data</a:t>
            </a:r>
          </a:p>
        </p:txBody>
      </p:sp>
    </p:spTree>
    <p:extLst>
      <p:ext uri="{BB962C8B-B14F-4D97-AF65-F5344CB8AC3E}">
        <p14:creationId xmlns:p14="http://schemas.microsoft.com/office/powerpoint/2010/main" val="3725299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85364-DC83-426D-A05B-A95FDE90D3A5}"/>
              </a:ext>
            </a:extLst>
          </p:cNvPr>
          <p:cNvSpPr>
            <a:spLocks noGrp="1"/>
          </p:cNvSpPr>
          <p:nvPr>
            <p:ph type="title"/>
          </p:nvPr>
        </p:nvSpPr>
        <p:spPr>
          <a:xfrm>
            <a:off x="0" y="0"/>
            <a:ext cx="12192000" cy="1325563"/>
          </a:xfrm>
        </p:spPr>
        <p:txBody>
          <a:bodyPr/>
          <a:lstStyle/>
          <a:p>
            <a:r>
              <a:rPr lang="en-US" dirty="0"/>
              <a:t>Enrichment can be estimated by overlap</a:t>
            </a:r>
          </a:p>
        </p:txBody>
      </p:sp>
      <p:sp>
        <p:nvSpPr>
          <p:cNvPr id="5" name="TextBox 4">
            <a:extLst>
              <a:ext uri="{FF2B5EF4-FFF2-40B4-BE49-F238E27FC236}">
                <a16:creationId xmlns:a16="http://schemas.microsoft.com/office/drawing/2014/main" id="{523D58F3-914E-4728-B231-80E6A0239B4B}"/>
              </a:ext>
            </a:extLst>
          </p:cNvPr>
          <p:cNvSpPr txBox="1"/>
          <p:nvPr/>
        </p:nvSpPr>
        <p:spPr>
          <a:xfrm>
            <a:off x="2582730" y="1894663"/>
            <a:ext cx="7666169" cy="4401205"/>
          </a:xfrm>
          <a:prstGeom prst="rect">
            <a:avLst/>
          </a:prstGeom>
          <a:noFill/>
        </p:spPr>
        <p:txBody>
          <a:bodyPr wrap="square">
            <a:spAutoFit/>
          </a:bodyPr>
          <a:lstStyle/>
          <a:p>
            <a:r>
              <a:rPr lang="en-US" sz="2800" dirty="0"/>
              <a:t>Is your gene set enriched in a predefined gene set, e. g., apoptosis?</a:t>
            </a:r>
          </a:p>
          <a:p>
            <a:r>
              <a:rPr lang="en-US" sz="2800" dirty="0"/>
              <a:t>      Does your gene set overlap with the gene set?</a:t>
            </a:r>
          </a:p>
          <a:p>
            <a:endParaRPr lang="en-US" sz="2800" dirty="0"/>
          </a:p>
          <a:p>
            <a:r>
              <a:rPr lang="en-US" sz="2800" dirty="0"/>
              <a:t>How enriched is your gene set in the gene set?</a:t>
            </a:r>
          </a:p>
          <a:p>
            <a:r>
              <a:rPr lang="en-US" sz="2800" dirty="0"/>
              <a:t>      How significant is the overlap?</a:t>
            </a:r>
          </a:p>
          <a:p>
            <a:endParaRPr lang="en-US" sz="2800" dirty="0"/>
          </a:p>
          <a:p>
            <a:r>
              <a:rPr lang="en-US" sz="2800" dirty="0"/>
              <a:t>Note that enrichment can consider more than overlap to make more informative decisions</a:t>
            </a:r>
          </a:p>
          <a:p>
            <a:r>
              <a:rPr lang="en-US" sz="2800" dirty="0"/>
              <a:t>(e.g., gene set enrichment analysis, GSEA)</a:t>
            </a:r>
          </a:p>
        </p:txBody>
      </p:sp>
      <p:sp>
        <p:nvSpPr>
          <p:cNvPr id="6" name="Arrow: Right 5">
            <a:extLst>
              <a:ext uri="{FF2B5EF4-FFF2-40B4-BE49-F238E27FC236}">
                <a16:creationId xmlns:a16="http://schemas.microsoft.com/office/drawing/2014/main" id="{405EE819-CF7F-4E31-A4B6-D172D5712922}"/>
              </a:ext>
            </a:extLst>
          </p:cNvPr>
          <p:cNvSpPr/>
          <p:nvPr/>
        </p:nvSpPr>
        <p:spPr>
          <a:xfrm>
            <a:off x="2620830" y="2818712"/>
            <a:ext cx="358218" cy="414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A47CE6E1-B5D1-4BF0-AD45-AE422A770AC7}"/>
              </a:ext>
            </a:extLst>
          </p:cNvPr>
          <p:cNvSpPr/>
          <p:nvPr/>
        </p:nvSpPr>
        <p:spPr>
          <a:xfrm>
            <a:off x="2620830" y="4065407"/>
            <a:ext cx="358218" cy="414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0887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85364-DC83-426D-A05B-A95FDE90D3A5}"/>
              </a:ext>
            </a:extLst>
          </p:cNvPr>
          <p:cNvSpPr>
            <a:spLocks noGrp="1"/>
          </p:cNvSpPr>
          <p:nvPr>
            <p:ph type="title"/>
          </p:nvPr>
        </p:nvSpPr>
        <p:spPr>
          <a:xfrm>
            <a:off x="838200" y="0"/>
            <a:ext cx="10515600" cy="1325563"/>
          </a:xfrm>
        </p:spPr>
        <p:txBody>
          <a:bodyPr/>
          <a:lstStyle/>
          <a:p>
            <a:r>
              <a:rPr lang="en-US" dirty="0"/>
              <a:t>Enrichment often presented by overlap</a:t>
            </a:r>
          </a:p>
        </p:txBody>
      </p:sp>
      <p:pic>
        <p:nvPicPr>
          <p:cNvPr id="4" name="Picture 3">
            <a:extLst>
              <a:ext uri="{FF2B5EF4-FFF2-40B4-BE49-F238E27FC236}">
                <a16:creationId xmlns:a16="http://schemas.microsoft.com/office/drawing/2014/main" id="{68DB181B-72C9-4AFB-B3F3-AAD0AE3FC22F}"/>
              </a:ext>
            </a:extLst>
          </p:cNvPr>
          <p:cNvPicPr>
            <a:picLocks noChangeAspect="1"/>
          </p:cNvPicPr>
          <p:nvPr/>
        </p:nvPicPr>
        <p:blipFill>
          <a:blip r:embed="rId3"/>
          <a:stretch>
            <a:fillRect/>
          </a:stretch>
        </p:blipFill>
        <p:spPr>
          <a:xfrm>
            <a:off x="3581972" y="2010425"/>
            <a:ext cx="5329712" cy="4181543"/>
          </a:xfrm>
          <a:prstGeom prst="rect">
            <a:avLst/>
          </a:prstGeom>
        </p:spPr>
      </p:pic>
      <p:sp>
        <p:nvSpPr>
          <p:cNvPr id="5" name="TextBox 4">
            <a:extLst>
              <a:ext uri="{FF2B5EF4-FFF2-40B4-BE49-F238E27FC236}">
                <a16:creationId xmlns:a16="http://schemas.microsoft.com/office/drawing/2014/main" id="{523D58F3-914E-4728-B231-80E6A0239B4B}"/>
              </a:ext>
            </a:extLst>
          </p:cNvPr>
          <p:cNvSpPr txBox="1"/>
          <p:nvPr/>
        </p:nvSpPr>
        <p:spPr>
          <a:xfrm>
            <a:off x="3278784" y="1487205"/>
            <a:ext cx="6382812" cy="523220"/>
          </a:xfrm>
          <a:prstGeom prst="rect">
            <a:avLst/>
          </a:prstGeom>
          <a:noFill/>
        </p:spPr>
        <p:txBody>
          <a:bodyPr wrap="square">
            <a:spAutoFit/>
          </a:bodyPr>
          <a:lstStyle/>
          <a:p>
            <a:r>
              <a:rPr lang="en-US" sz="2800" dirty="0"/>
              <a:t>Venn diagram to show enrichment</a:t>
            </a:r>
          </a:p>
        </p:txBody>
      </p:sp>
      <p:sp>
        <p:nvSpPr>
          <p:cNvPr id="3" name="TextBox 2">
            <a:extLst>
              <a:ext uri="{FF2B5EF4-FFF2-40B4-BE49-F238E27FC236}">
                <a16:creationId xmlns:a16="http://schemas.microsoft.com/office/drawing/2014/main" id="{FFBD11A5-B018-4E16-A35C-4FB4AECA5909}"/>
              </a:ext>
            </a:extLst>
          </p:cNvPr>
          <p:cNvSpPr txBox="1"/>
          <p:nvPr/>
        </p:nvSpPr>
        <p:spPr>
          <a:xfrm>
            <a:off x="4392890" y="5533535"/>
            <a:ext cx="1973232" cy="369332"/>
          </a:xfrm>
          <a:prstGeom prst="rect">
            <a:avLst/>
          </a:prstGeom>
          <a:solidFill>
            <a:schemeClr val="bg1"/>
          </a:solidFill>
        </p:spPr>
        <p:txBody>
          <a:bodyPr wrap="none" rtlCol="0">
            <a:spAutoFit/>
          </a:bodyPr>
          <a:lstStyle/>
          <a:p>
            <a:r>
              <a:rPr lang="en-US" dirty="0"/>
              <a:t>Reference gene set</a:t>
            </a:r>
          </a:p>
        </p:txBody>
      </p:sp>
      <p:sp>
        <p:nvSpPr>
          <p:cNvPr id="6" name="TextBox 5">
            <a:extLst>
              <a:ext uri="{FF2B5EF4-FFF2-40B4-BE49-F238E27FC236}">
                <a16:creationId xmlns:a16="http://schemas.microsoft.com/office/drawing/2014/main" id="{5A0CF577-F9D7-46EA-96E4-1F6A45EFECF2}"/>
              </a:ext>
            </a:extLst>
          </p:cNvPr>
          <p:cNvSpPr txBox="1"/>
          <p:nvPr/>
        </p:nvSpPr>
        <p:spPr>
          <a:xfrm>
            <a:off x="7213075" y="5142031"/>
            <a:ext cx="1531253" cy="369332"/>
          </a:xfrm>
          <a:prstGeom prst="rect">
            <a:avLst/>
          </a:prstGeom>
          <a:solidFill>
            <a:schemeClr val="bg1"/>
          </a:solidFill>
        </p:spPr>
        <p:txBody>
          <a:bodyPr wrap="none" rtlCol="0">
            <a:spAutoFit/>
          </a:bodyPr>
          <a:lstStyle/>
          <a:p>
            <a:r>
              <a:rPr lang="en-US" dirty="0"/>
              <a:t>Input gene set</a:t>
            </a:r>
          </a:p>
        </p:txBody>
      </p:sp>
    </p:spTree>
    <p:extLst>
      <p:ext uri="{BB962C8B-B14F-4D97-AF65-F5344CB8AC3E}">
        <p14:creationId xmlns:p14="http://schemas.microsoft.com/office/powerpoint/2010/main" val="691657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85364-DC83-426D-A05B-A95FDE90D3A5}"/>
              </a:ext>
            </a:extLst>
          </p:cNvPr>
          <p:cNvSpPr>
            <a:spLocks noGrp="1"/>
          </p:cNvSpPr>
          <p:nvPr>
            <p:ph type="title"/>
          </p:nvPr>
        </p:nvSpPr>
        <p:spPr>
          <a:xfrm>
            <a:off x="0" y="0"/>
            <a:ext cx="12192000" cy="1325563"/>
          </a:xfrm>
        </p:spPr>
        <p:txBody>
          <a:bodyPr/>
          <a:lstStyle/>
          <a:p>
            <a:r>
              <a:rPr lang="en-US" dirty="0"/>
              <a:t>Hypergeometric test to estimate significance of overlap</a:t>
            </a:r>
          </a:p>
        </p:txBody>
      </p:sp>
      <p:pic>
        <p:nvPicPr>
          <p:cNvPr id="3074" name="Picture 2" descr="Hypergeometric Distribution Probability Formu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6406" y="896889"/>
            <a:ext cx="3703794" cy="30829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086FCD-2CC1-4EA4-BEAB-AB7CE0574FA5}"/>
              </a:ext>
            </a:extLst>
          </p:cNvPr>
          <p:cNvPicPr>
            <a:picLocks noChangeAspect="1"/>
          </p:cNvPicPr>
          <p:nvPr/>
        </p:nvPicPr>
        <p:blipFill>
          <a:blip r:embed="rId4"/>
          <a:stretch>
            <a:fillRect/>
          </a:stretch>
        </p:blipFill>
        <p:spPr>
          <a:xfrm>
            <a:off x="2046262" y="691530"/>
            <a:ext cx="4502914" cy="3719194"/>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6630335-0ED5-4F5C-9B38-A2AE468054DB}"/>
                  </a:ext>
                </a:extLst>
              </p:cNvPr>
              <p:cNvSpPr txBox="1"/>
              <p:nvPr/>
            </p:nvSpPr>
            <p:spPr>
              <a:xfrm>
                <a:off x="-94268" y="4531927"/>
                <a:ext cx="12104016" cy="1938992"/>
              </a:xfrm>
              <a:prstGeom prst="rect">
                <a:avLst/>
              </a:prstGeom>
              <a:noFill/>
            </p:spPr>
            <p:txBody>
              <a:bodyPr wrap="square">
                <a:spAutoFit/>
              </a:bodyPr>
              <a:lstStyle/>
              <a:p>
                <a:pPr marL="342900" indent="-342900">
                  <a:buFont typeface="Arial" panose="020B0604020202020204" pitchFamily="34" charset="0"/>
                  <a:buChar char="•"/>
                </a:pPr>
                <a:r>
                  <a:rPr lang="en-US" sz="2000" dirty="0"/>
                  <a:t>Experiment</a:t>
                </a:r>
              </a:p>
              <a:p>
                <a:pPr marL="800100" lvl="1" indent="-342900">
                  <a:buFont typeface="Arial" panose="020B0604020202020204" pitchFamily="34" charset="0"/>
                  <a:buChar char="•"/>
                </a:pPr>
                <a:r>
                  <a:rPr lang="en-US" sz="2000" dirty="0"/>
                  <a:t>Draw n observations without replacement from a total population of size N</a:t>
                </a:r>
              </a:p>
              <a:p>
                <a:pPr marL="800100" lvl="1" indent="-342900">
                  <a:buFont typeface="Arial" panose="020B0604020202020204" pitchFamily="34" charset="0"/>
                  <a:buChar char="•"/>
                </a:pPr>
                <a:r>
                  <a:rPr lang="en-US" sz="2000" dirty="0"/>
                  <a:t>S out of N are “successes”</a:t>
                </a:r>
              </a:p>
              <a:p>
                <a:pPr marL="800100" lvl="1" indent="-342900">
                  <a:buFont typeface="Arial" panose="020B0604020202020204" pitchFamily="34" charset="0"/>
                  <a:buChar char="•"/>
                </a:pPr>
                <a:r>
                  <a:rPr lang="en-US" sz="2000" dirty="0"/>
                  <a:t>What’s the probability of drawing exactly s of the S “successes” in your sample of size n?</a:t>
                </a:r>
              </a:p>
              <a:p>
                <a:pPr marL="800100" lvl="1" indent="-342900">
                  <a:buFont typeface="Arial" panose="020B0604020202020204" pitchFamily="34" charset="0"/>
                  <a:buChar char="•"/>
                </a:pPr>
                <a:r>
                  <a:rPr lang="en-US" sz="2000" dirty="0"/>
                  <a:t>Or, what’s the probability of exactly this much overlap between your sample and the “success” set, S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N?</a:t>
                </a:r>
              </a:p>
              <a:p>
                <a:pPr marL="342900" indent="-342900">
                  <a:buFont typeface="Arial" panose="020B0604020202020204" pitchFamily="34" charset="0"/>
                  <a:buChar char="•"/>
                </a:pPr>
                <a:r>
                  <a:rPr lang="en-US" sz="2000" dirty="0"/>
                  <a:t>To estimate significance of the overlap, we need to determine </a:t>
                </a:r>
                <a:r>
                  <a:rPr lang="en-US" sz="2000" dirty="0">
                    <a:solidFill>
                      <a:srgbClr val="FF0000"/>
                    </a:solidFill>
                  </a:rPr>
                  <a:t>the size of the universe (N)!</a:t>
                </a:r>
              </a:p>
            </p:txBody>
          </p:sp>
        </mc:Choice>
        <mc:Fallback xmlns="">
          <p:sp>
            <p:nvSpPr>
              <p:cNvPr id="15" name="TextBox 14">
                <a:extLst>
                  <a:ext uri="{FF2B5EF4-FFF2-40B4-BE49-F238E27FC236}">
                    <a16:creationId xmlns:a16="http://schemas.microsoft.com/office/drawing/2014/main" id="{B6630335-0ED5-4F5C-9B38-A2AE468054DB}"/>
                  </a:ext>
                </a:extLst>
              </p:cNvPr>
              <p:cNvSpPr txBox="1">
                <a:spLocks noRot="1" noChangeAspect="1" noMove="1" noResize="1" noEditPoints="1" noAdjustHandles="1" noChangeArrowheads="1" noChangeShapeType="1" noTextEdit="1"/>
              </p:cNvSpPr>
              <p:nvPr/>
            </p:nvSpPr>
            <p:spPr>
              <a:xfrm>
                <a:off x="-94268" y="4531927"/>
                <a:ext cx="12104016" cy="1938992"/>
              </a:xfrm>
              <a:prstGeom prst="rect">
                <a:avLst/>
              </a:prstGeom>
              <a:blipFill>
                <a:blip r:embed="rId5"/>
                <a:stretch>
                  <a:fillRect l="-419" t="-1299" b="-4545"/>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6C4BEA5-9470-4668-9624-AB5A0B7BD575}"/>
              </a:ext>
            </a:extLst>
          </p:cNvPr>
          <p:cNvSpPr txBox="1"/>
          <p:nvPr/>
        </p:nvSpPr>
        <p:spPr>
          <a:xfrm>
            <a:off x="4152900" y="3981450"/>
            <a:ext cx="184731" cy="369332"/>
          </a:xfrm>
          <a:prstGeom prst="rect">
            <a:avLst/>
          </a:prstGeom>
          <a:noFill/>
        </p:spPr>
        <p:txBody>
          <a:bodyPr wrap="square" rtlCol="0">
            <a:spAutoFit/>
          </a:bodyPr>
          <a:lstStyle/>
          <a:p>
            <a:r>
              <a:rPr lang="en-US" i="1" dirty="0"/>
              <a:t>s</a:t>
            </a:r>
          </a:p>
        </p:txBody>
      </p:sp>
      <p:sp>
        <p:nvSpPr>
          <p:cNvPr id="5" name="TextBox 4">
            <a:extLst>
              <a:ext uri="{FF2B5EF4-FFF2-40B4-BE49-F238E27FC236}">
                <a16:creationId xmlns:a16="http://schemas.microsoft.com/office/drawing/2014/main" id="{4786240B-6F6D-7B3A-576A-C71676254954}"/>
              </a:ext>
            </a:extLst>
          </p:cNvPr>
          <p:cNvSpPr txBox="1"/>
          <p:nvPr/>
        </p:nvSpPr>
        <p:spPr>
          <a:xfrm>
            <a:off x="7362333" y="1216057"/>
            <a:ext cx="188536" cy="369332"/>
          </a:xfrm>
          <a:prstGeom prst="rect">
            <a:avLst/>
          </a:prstGeom>
          <a:solidFill>
            <a:schemeClr val="bg1"/>
          </a:solidFill>
        </p:spPr>
        <p:txBody>
          <a:bodyPr wrap="square" rtlCol="0">
            <a:spAutoFit/>
          </a:bodyPr>
          <a:lstStyle/>
          <a:p>
            <a:r>
              <a:rPr lang="en-US" i="1" dirty="0"/>
              <a:t>s</a:t>
            </a:r>
          </a:p>
        </p:txBody>
      </p:sp>
    </p:spTree>
    <p:extLst>
      <p:ext uri="{BB962C8B-B14F-4D97-AF65-F5344CB8AC3E}">
        <p14:creationId xmlns:p14="http://schemas.microsoft.com/office/powerpoint/2010/main" val="281425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85364-DC83-426D-A05B-A95FDE90D3A5}"/>
              </a:ext>
            </a:extLst>
          </p:cNvPr>
          <p:cNvSpPr>
            <a:spLocks noGrp="1"/>
          </p:cNvSpPr>
          <p:nvPr>
            <p:ph type="title"/>
          </p:nvPr>
        </p:nvSpPr>
        <p:spPr>
          <a:xfrm>
            <a:off x="-1" y="-2734"/>
            <a:ext cx="12191995" cy="1325563"/>
          </a:xfrm>
        </p:spPr>
        <p:txBody>
          <a:bodyPr/>
          <a:lstStyle/>
          <a:p>
            <a:r>
              <a:rPr lang="en-US" dirty="0"/>
              <a:t>Hypergeometric test to estimate significance of overlap</a:t>
            </a:r>
          </a:p>
        </p:txBody>
      </p:sp>
      <p:grpSp>
        <p:nvGrpSpPr>
          <p:cNvPr id="37" name="Group 36"/>
          <p:cNvGrpSpPr/>
          <p:nvPr/>
        </p:nvGrpSpPr>
        <p:grpSpPr>
          <a:xfrm>
            <a:off x="2032300" y="1669443"/>
            <a:ext cx="4013639" cy="3161334"/>
            <a:chOff x="2984500" y="1876751"/>
            <a:chExt cx="5124450" cy="4530399"/>
          </a:xfrm>
        </p:grpSpPr>
        <p:pic>
          <p:nvPicPr>
            <p:cNvPr id="42" name="Picture 41">
              <a:extLst>
                <a:ext uri="{FF2B5EF4-FFF2-40B4-BE49-F238E27FC236}">
                  <a16:creationId xmlns:a16="http://schemas.microsoft.com/office/drawing/2014/main" id="{5DA324F4-DE40-476D-9F8B-264F568F7FD4}"/>
                </a:ext>
              </a:extLst>
            </p:cNvPr>
            <p:cNvPicPr>
              <a:picLocks noChangeAspect="1"/>
            </p:cNvPicPr>
            <p:nvPr/>
          </p:nvPicPr>
          <p:blipFill>
            <a:blip r:embed="rId3"/>
            <a:stretch>
              <a:fillRect/>
            </a:stretch>
          </p:blipFill>
          <p:spPr>
            <a:xfrm>
              <a:off x="3536386" y="2825749"/>
              <a:ext cx="4075120" cy="3197225"/>
            </a:xfrm>
            <a:prstGeom prst="rect">
              <a:avLst/>
            </a:prstGeom>
          </p:spPr>
        </p:pic>
        <p:cxnSp>
          <p:nvCxnSpPr>
            <p:cNvPr id="43" name="Straight Connector 42">
              <a:extLst>
                <a:ext uri="{FF2B5EF4-FFF2-40B4-BE49-F238E27FC236}">
                  <a16:creationId xmlns:a16="http://schemas.microsoft.com/office/drawing/2014/main" id="{46B107F2-D0E6-409C-AE8D-D850F5EBFDC2}"/>
                </a:ext>
              </a:extLst>
            </p:cNvPr>
            <p:cNvCxnSpPr/>
            <p:nvPr/>
          </p:nvCxnSpPr>
          <p:spPr>
            <a:xfrm flipH="1">
              <a:off x="2984500" y="2139950"/>
              <a:ext cx="0" cy="42672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1BDF8A0-0A78-4D89-98EF-20FBA9C93CD7}"/>
                </a:ext>
              </a:extLst>
            </p:cNvPr>
            <p:cNvCxnSpPr/>
            <p:nvPr/>
          </p:nvCxnSpPr>
          <p:spPr>
            <a:xfrm flipH="1">
              <a:off x="8108950" y="2138361"/>
              <a:ext cx="0" cy="42672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7C88924-21D5-4CAA-A006-F98803EB265C}"/>
                </a:ext>
              </a:extLst>
            </p:cNvPr>
            <p:cNvCxnSpPr>
              <a:cxnSpLocks/>
            </p:cNvCxnSpPr>
            <p:nvPr/>
          </p:nvCxnSpPr>
          <p:spPr>
            <a:xfrm>
              <a:off x="2984500" y="6407150"/>
              <a:ext cx="512445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9829E0-FA42-47F5-AC43-D295355F30BB}"/>
                </a:ext>
              </a:extLst>
            </p:cNvPr>
            <p:cNvCxnSpPr>
              <a:cxnSpLocks/>
            </p:cNvCxnSpPr>
            <p:nvPr/>
          </p:nvCxnSpPr>
          <p:spPr>
            <a:xfrm>
              <a:off x="2984500" y="2146300"/>
              <a:ext cx="512445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0D75544-D8D6-48C2-91AB-7A71AADC4C9C}"/>
                </a:ext>
              </a:extLst>
            </p:cNvPr>
            <p:cNvSpPr txBox="1"/>
            <p:nvPr/>
          </p:nvSpPr>
          <p:spPr>
            <a:xfrm>
              <a:off x="3274196" y="1876751"/>
              <a:ext cx="415498" cy="523220"/>
            </a:xfrm>
            <a:prstGeom prst="rect">
              <a:avLst/>
            </a:prstGeom>
            <a:solidFill>
              <a:schemeClr val="bg1"/>
            </a:solidFill>
          </p:spPr>
          <p:txBody>
            <a:bodyPr wrap="none" rtlCol="0">
              <a:spAutoFit/>
            </a:bodyPr>
            <a:lstStyle/>
            <a:p>
              <a:r>
                <a:rPr lang="en-US" sz="2800" dirty="0"/>
                <a:t>U</a:t>
              </a:r>
            </a:p>
          </p:txBody>
        </p:sp>
        <p:sp>
          <p:nvSpPr>
            <p:cNvPr id="48" name="TextBox 47">
              <a:extLst>
                <a:ext uri="{FF2B5EF4-FFF2-40B4-BE49-F238E27FC236}">
                  <a16:creationId xmlns:a16="http://schemas.microsoft.com/office/drawing/2014/main" id="{13B31110-DDC2-4B3B-B559-D8E644CF7F26}"/>
                </a:ext>
              </a:extLst>
            </p:cNvPr>
            <p:cNvSpPr txBox="1"/>
            <p:nvPr/>
          </p:nvSpPr>
          <p:spPr>
            <a:xfrm>
              <a:off x="6096000" y="2673350"/>
              <a:ext cx="301686" cy="369332"/>
            </a:xfrm>
            <a:prstGeom prst="rect">
              <a:avLst/>
            </a:prstGeom>
            <a:noFill/>
          </p:spPr>
          <p:txBody>
            <a:bodyPr wrap="none" rtlCol="0">
              <a:spAutoFit/>
            </a:bodyPr>
            <a:lstStyle/>
            <a:p>
              <a:r>
                <a:rPr lang="en-US" dirty="0"/>
                <a:t>3</a:t>
              </a:r>
            </a:p>
          </p:txBody>
        </p:sp>
      </p:grpSp>
      <p:pic>
        <p:nvPicPr>
          <p:cNvPr id="4" name="Picture 3">
            <a:extLst>
              <a:ext uri="{FF2B5EF4-FFF2-40B4-BE49-F238E27FC236}">
                <a16:creationId xmlns:a16="http://schemas.microsoft.com/office/drawing/2014/main" id="{A3D57CB9-9ABD-4CFA-A4BA-1BCE1C99949B}"/>
              </a:ext>
            </a:extLst>
          </p:cNvPr>
          <p:cNvPicPr>
            <a:picLocks noChangeAspect="1"/>
          </p:cNvPicPr>
          <p:nvPr/>
        </p:nvPicPr>
        <p:blipFill>
          <a:blip r:embed="rId4"/>
          <a:stretch>
            <a:fillRect/>
          </a:stretch>
        </p:blipFill>
        <p:spPr>
          <a:xfrm>
            <a:off x="6948260" y="1675183"/>
            <a:ext cx="3637383" cy="3161334"/>
          </a:xfrm>
          <a:prstGeom prst="rect">
            <a:avLst/>
          </a:prstGeom>
        </p:spPr>
      </p:pic>
      <p:sp>
        <p:nvSpPr>
          <p:cNvPr id="50" name="TextBox 49">
            <a:extLst>
              <a:ext uri="{FF2B5EF4-FFF2-40B4-BE49-F238E27FC236}">
                <a16:creationId xmlns:a16="http://schemas.microsoft.com/office/drawing/2014/main" id="{566F96EC-D8D2-4746-9F59-1AE52E754149}"/>
              </a:ext>
            </a:extLst>
          </p:cNvPr>
          <p:cNvSpPr txBox="1"/>
          <p:nvPr/>
        </p:nvSpPr>
        <p:spPr>
          <a:xfrm>
            <a:off x="1697863" y="5217793"/>
            <a:ext cx="9217785" cy="1569660"/>
          </a:xfrm>
          <a:prstGeom prst="rect">
            <a:avLst/>
          </a:prstGeom>
          <a:noFill/>
        </p:spPr>
        <p:txBody>
          <a:bodyPr wrap="square">
            <a:spAutoFit/>
          </a:bodyPr>
          <a:lstStyle/>
          <a:p>
            <a:pPr marL="342900" indent="-342900">
              <a:buFont typeface="Arial" panose="020B0604020202020204" pitchFamily="34" charset="0"/>
              <a:buChar char="•"/>
            </a:pPr>
            <a:r>
              <a:rPr lang="en-US" sz="2400" dirty="0"/>
              <a:t>To estimate significance of the overlap, we need to determine </a:t>
            </a:r>
            <a:r>
              <a:rPr lang="en-US" sz="2400" dirty="0">
                <a:solidFill>
                  <a:srgbClr val="FF0000"/>
                </a:solidFill>
              </a:rPr>
              <a:t>the size of </a:t>
            </a:r>
            <a:r>
              <a:rPr lang="en-US" sz="2400">
                <a:solidFill>
                  <a:srgbClr val="FF0000"/>
                </a:solidFill>
              </a:rPr>
              <a:t>the “universe”</a:t>
            </a:r>
            <a:endParaRPr lang="en-US" sz="2400" dirty="0">
              <a:solidFill>
                <a:srgbClr val="FF0000"/>
              </a:solidFill>
            </a:endParaRPr>
          </a:p>
          <a:p>
            <a:pPr marL="342900" indent="-342900">
              <a:buFont typeface="Arial" panose="020B0604020202020204" pitchFamily="34" charset="0"/>
              <a:buChar char="•"/>
            </a:pPr>
            <a:r>
              <a:rPr lang="en-US" sz="2400" dirty="0"/>
              <a:t>You can play with the size of the universe to make a favorable significance</a:t>
            </a:r>
          </a:p>
        </p:txBody>
      </p:sp>
    </p:spTree>
    <p:extLst>
      <p:ext uri="{BB962C8B-B14F-4D97-AF65-F5344CB8AC3E}">
        <p14:creationId xmlns:p14="http://schemas.microsoft.com/office/powerpoint/2010/main" val="2551578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838200" y="18255"/>
            <a:ext cx="10515600" cy="1325563"/>
          </a:xfrm>
        </p:spPr>
        <p:txBody>
          <a:bodyPr/>
          <a:lstStyle/>
          <a:p>
            <a:r>
              <a:rPr lang="en-US" dirty="0"/>
              <a:t>Stacked bar to show proportions </a:t>
            </a:r>
          </a:p>
        </p:txBody>
      </p:sp>
      <p:sp>
        <p:nvSpPr>
          <p:cNvPr id="7" name="Rectangle 6">
            <a:extLst>
              <a:ext uri="{FF2B5EF4-FFF2-40B4-BE49-F238E27FC236}">
                <a16:creationId xmlns:a16="http://schemas.microsoft.com/office/drawing/2014/main" id="{D07501CC-5A06-4CA0-9BC8-AC23D87A4DD6}"/>
              </a:ext>
            </a:extLst>
          </p:cNvPr>
          <p:cNvSpPr/>
          <p:nvPr/>
        </p:nvSpPr>
        <p:spPr>
          <a:xfrm>
            <a:off x="1290453" y="1984865"/>
            <a:ext cx="3756860" cy="3539430"/>
          </a:xfrm>
          <a:prstGeom prst="rect">
            <a:avLst/>
          </a:prstGeom>
        </p:spPr>
        <p:txBody>
          <a:bodyPr wrap="square">
            <a:spAutoFit/>
          </a:bodyPr>
          <a:lstStyle/>
          <a:p>
            <a:pPr marL="457200" indent="-457200">
              <a:buFont typeface="Arial" panose="020B0604020202020204" pitchFamily="34" charset="0"/>
              <a:buChar char="•"/>
            </a:pPr>
            <a:r>
              <a:rPr lang="en-US" sz="2800" strike="sngStrike" dirty="0"/>
              <a:t>Pros: can show how some entity breaks down into pieces</a:t>
            </a:r>
          </a:p>
          <a:p>
            <a:pPr marL="457200" indent="-457200">
              <a:buFont typeface="Arial" panose="020B0604020202020204" pitchFamily="34" charset="0"/>
              <a:buChar char="•"/>
            </a:pPr>
            <a:r>
              <a:rPr lang="en-US" sz="2800" dirty="0"/>
              <a:t>Pros: easy to see the total number</a:t>
            </a:r>
          </a:p>
          <a:p>
            <a:pPr marL="457200" indent="-457200">
              <a:buFont typeface="Arial" panose="020B0604020202020204" pitchFamily="34" charset="0"/>
              <a:buChar char="•"/>
            </a:pPr>
            <a:r>
              <a:rPr lang="en-US" sz="2800" dirty="0"/>
              <a:t>Cons: less sense of totality (there might be other classes)</a:t>
            </a:r>
          </a:p>
        </p:txBody>
      </p:sp>
      <p:sp>
        <p:nvSpPr>
          <p:cNvPr id="8" name="Rectangle 7">
            <a:extLst>
              <a:ext uri="{FF2B5EF4-FFF2-40B4-BE49-F238E27FC236}">
                <a16:creationId xmlns:a16="http://schemas.microsoft.com/office/drawing/2014/main" id="{C65F6DBD-3EF9-48A0-9954-07EB81C9AB01}"/>
              </a:ext>
            </a:extLst>
          </p:cNvPr>
          <p:cNvSpPr/>
          <p:nvPr/>
        </p:nvSpPr>
        <p:spPr>
          <a:xfrm>
            <a:off x="6096000" y="6398830"/>
            <a:ext cx="5456045" cy="307777"/>
          </a:xfrm>
          <a:prstGeom prst="rect">
            <a:avLst/>
          </a:prstGeom>
        </p:spPr>
        <p:txBody>
          <a:bodyPr wrap="none">
            <a:spAutoFit/>
          </a:bodyPr>
          <a:lstStyle/>
          <a:p>
            <a:r>
              <a:rPr lang="en-US" sz="1400" dirty="0"/>
              <a:t>Adapted from Fundamentals of Data Visualization, Wilke, O’Reilly, 1</a:t>
            </a:r>
            <a:r>
              <a:rPr lang="en-US" sz="1400" baseline="30000" dirty="0"/>
              <a:t>st</a:t>
            </a:r>
            <a:r>
              <a:rPr lang="en-US" sz="1400" dirty="0"/>
              <a:t> Ed.</a:t>
            </a:r>
          </a:p>
        </p:txBody>
      </p:sp>
      <p:grpSp>
        <p:nvGrpSpPr>
          <p:cNvPr id="3" name="Group 2">
            <a:extLst>
              <a:ext uri="{FF2B5EF4-FFF2-40B4-BE49-F238E27FC236}">
                <a16:creationId xmlns:a16="http://schemas.microsoft.com/office/drawing/2014/main" id="{C646978F-00C5-4E12-B84B-0251E296AE2F}"/>
              </a:ext>
            </a:extLst>
          </p:cNvPr>
          <p:cNvGrpSpPr/>
          <p:nvPr/>
        </p:nvGrpSpPr>
        <p:grpSpPr>
          <a:xfrm>
            <a:off x="7048442" y="1664400"/>
            <a:ext cx="4247901" cy="4774932"/>
            <a:chOff x="7048442" y="1664400"/>
            <a:chExt cx="4247901" cy="4774932"/>
          </a:xfrm>
        </p:grpSpPr>
        <p:pic>
          <p:nvPicPr>
            <p:cNvPr id="6" name="Picture 5">
              <a:extLst>
                <a:ext uri="{FF2B5EF4-FFF2-40B4-BE49-F238E27FC236}">
                  <a16:creationId xmlns:a16="http://schemas.microsoft.com/office/drawing/2014/main" id="{FA93356A-3594-4B25-9330-425D75C8922A}"/>
                </a:ext>
              </a:extLst>
            </p:cNvPr>
            <p:cNvPicPr>
              <a:picLocks noChangeAspect="1"/>
            </p:cNvPicPr>
            <p:nvPr/>
          </p:nvPicPr>
          <p:blipFill>
            <a:blip r:embed="rId3"/>
            <a:stretch>
              <a:fillRect/>
            </a:stretch>
          </p:blipFill>
          <p:spPr>
            <a:xfrm>
              <a:off x="7233108" y="1800657"/>
              <a:ext cx="2800350" cy="4638675"/>
            </a:xfrm>
            <a:prstGeom prst="rect">
              <a:avLst/>
            </a:prstGeom>
          </p:spPr>
        </p:pic>
        <p:sp>
          <p:nvSpPr>
            <p:cNvPr id="9" name="TextBox 8">
              <a:extLst>
                <a:ext uri="{FF2B5EF4-FFF2-40B4-BE49-F238E27FC236}">
                  <a16:creationId xmlns:a16="http://schemas.microsoft.com/office/drawing/2014/main" id="{CBBCAC07-020C-467E-AC31-6AC60A11C5F4}"/>
                </a:ext>
              </a:extLst>
            </p:cNvPr>
            <p:cNvSpPr txBox="1"/>
            <p:nvPr/>
          </p:nvSpPr>
          <p:spPr>
            <a:xfrm>
              <a:off x="9287010" y="2918911"/>
              <a:ext cx="1167499" cy="646331"/>
            </a:xfrm>
            <a:prstGeom prst="rect">
              <a:avLst/>
            </a:prstGeom>
            <a:solidFill>
              <a:schemeClr val="bg1"/>
            </a:solidFill>
          </p:spPr>
          <p:txBody>
            <a:bodyPr wrap="none" rtlCol="0">
              <a:spAutoFit/>
            </a:bodyPr>
            <a:lstStyle/>
            <a:p>
              <a:r>
                <a:rPr lang="en-US" dirty="0"/>
                <a:t>Tumor-</a:t>
              </a:r>
            </a:p>
            <a:p>
              <a:r>
                <a:rPr lang="en-US" dirty="0"/>
                <a:t>associated</a:t>
              </a:r>
            </a:p>
          </p:txBody>
        </p:sp>
        <p:sp>
          <p:nvSpPr>
            <p:cNvPr id="10" name="TextBox 9">
              <a:extLst>
                <a:ext uri="{FF2B5EF4-FFF2-40B4-BE49-F238E27FC236}">
                  <a16:creationId xmlns:a16="http://schemas.microsoft.com/office/drawing/2014/main" id="{9EA46B48-2A93-4172-8927-FC7F11045A8B}"/>
                </a:ext>
              </a:extLst>
            </p:cNvPr>
            <p:cNvSpPr txBox="1"/>
            <p:nvPr/>
          </p:nvSpPr>
          <p:spPr>
            <a:xfrm>
              <a:off x="9287010" y="1914116"/>
              <a:ext cx="2009333" cy="369332"/>
            </a:xfrm>
            <a:prstGeom prst="rect">
              <a:avLst/>
            </a:prstGeom>
            <a:solidFill>
              <a:schemeClr val="bg1"/>
            </a:solidFill>
          </p:spPr>
          <p:txBody>
            <a:bodyPr wrap="none" rtlCol="0">
              <a:spAutoFit/>
            </a:bodyPr>
            <a:lstStyle/>
            <a:p>
              <a:r>
                <a:rPr lang="en-US" dirty="0"/>
                <a:t>Transcription factor</a:t>
              </a:r>
            </a:p>
          </p:txBody>
        </p:sp>
        <p:sp>
          <p:nvSpPr>
            <p:cNvPr id="11" name="TextBox 10">
              <a:extLst>
                <a:ext uri="{FF2B5EF4-FFF2-40B4-BE49-F238E27FC236}">
                  <a16:creationId xmlns:a16="http://schemas.microsoft.com/office/drawing/2014/main" id="{63D49EF6-79E3-4674-8DB8-2657991A0E69}"/>
                </a:ext>
              </a:extLst>
            </p:cNvPr>
            <p:cNvSpPr txBox="1"/>
            <p:nvPr/>
          </p:nvSpPr>
          <p:spPr>
            <a:xfrm>
              <a:off x="9287010" y="5071213"/>
              <a:ext cx="1510926" cy="369332"/>
            </a:xfrm>
            <a:prstGeom prst="rect">
              <a:avLst/>
            </a:prstGeom>
            <a:solidFill>
              <a:schemeClr val="bg1"/>
            </a:solidFill>
          </p:spPr>
          <p:txBody>
            <a:bodyPr wrap="none" rtlCol="0">
              <a:spAutoFit/>
            </a:bodyPr>
            <a:lstStyle/>
            <a:p>
              <a:r>
                <a:rPr lang="en-US" dirty="0"/>
                <a:t>Housekeeping</a:t>
              </a:r>
            </a:p>
          </p:txBody>
        </p:sp>
        <p:sp>
          <p:nvSpPr>
            <p:cNvPr id="12" name="TextBox 11">
              <a:extLst>
                <a:ext uri="{FF2B5EF4-FFF2-40B4-BE49-F238E27FC236}">
                  <a16:creationId xmlns:a16="http://schemas.microsoft.com/office/drawing/2014/main" id="{71BF1C77-444A-4DC5-99A1-6B9AF1CBC1B1}"/>
                </a:ext>
              </a:extLst>
            </p:cNvPr>
            <p:cNvSpPr txBox="1"/>
            <p:nvPr/>
          </p:nvSpPr>
          <p:spPr>
            <a:xfrm rot="16200000">
              <a:off x="6781862" y="3935327"/>
              <a:ext cx="902491" cy="369332"/>
            </a:xfrm>
            <a:prstGeom prst="rect">
              <a:avLst/>
            </a:prstGeom>
            <a:solidFill>
              <a:schemeClr val="bg1"/>
            </a:solidFill>
          </p:spPr>
          <p:txBody>
            <a:bodyPr wrap="none" rtlCol="0">
              <a:spAutoFit/>
            </a:bodyPr>
            <a:lstStyle/>
            <a:p>
              <a:r>
                <a:rPr lang="en-US" dirty="0"/>
                <a:t># genes</a:t>
              </a:r>
            </a:p>
          </p:txBody>
        </p:sp>
        <p:sp>
          <p:nvSpPr>
            <p:cNvPr id="13" name="Rectangle 12">
              <a:extLst>
                <a:ext uri="{FF2B5EF4-FFF2-40B4-BE49-F238E27FC236}">
                  <a16:creationId xmlns:a16="http://schemas.microsoft.com/office/drawing/2014/main" id="{D03B04CA-389F-4A49-B92D-B24FB138F060}"/>
                </a:ext>
              </a:extLst>
            </p:cNvPr>
            <p:cNvSpPr/>
            <p:nvPr/>
          </p:nvSpPr>
          <p:spPr>
            <a:xfrm>
              <a:off x="7115043" y="1664400"/>
              <a:ext cx="471055" cy="461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1E673D-8205-4435-B85E-B90A35C57B97}"/>
                </a:ext>
              </a:extLst>
            </p:cNvPr>
            <p:cNvSpPr/>
            <p:nvPr/>
          </p:nvSpPr>
          <p:spPr>
            <a:xfrm>
              <a:off x="9910067" y="2343706"/>
              <a:ext cx="471055" cy="461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6AB93FBA-7AA0-48C7-82CF-4160E27A2EBE}"/>
              </a:ext>
            </a:extLst>
          </p:cNvPr>
          <p:cNvSpPr/>
          <p:nvPr/>
        </p:nvSpPr>
        <p:spPr>
          <a:xfrm>
            <a:off x="9881682" y="1523047"/>
            <a:ext cx="471055" cy="461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DE86BF-7DCF-4D95-AE50-B6441B05E078}"/>
              </a:ext>
            </a:extLst>
          </p:cNvPr>
          <p:cNvSpPr/>
          <p:nvPr/>
        </p:nvSpPr>
        <p:spPr>
          <a:xfrm>
            <a:off x="7048441" y="1343818"/>
            <a:ext cx="3551165" cy="400110"/>
          </a:xfrm>
          <a:prstGeom prst="rect">
            <a:avLst/>
          </a:prstGeom>
        </p:spPr>
        <p:txBody>
          <a:bodyPr wrap="none">
            <a:spAutoFit/>
          </a:bodyPr>
          <a:lstStyle/>
          <a:p>
            <a:r>
              <a:rPr lang="en-US" sz="2000" dirty="0"/>
              <a:t>Composition of expressed genes</a:t>
            </a:r>
          </a:p>
        </p:txBody>
      </p:sp>
    </p:spTree>
    <p:extLst>
      <p:ext uri="{BB962C8B-B14F-4D97-AF65-F5344CB8AC3E}">
        <p14:creationId xmlns:p14="http://schemas.microsoft.com/office/powerpoint/2010/main" val="1481267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85364-DC83-426D-A05B-A95FDE90D3A5}"/>
              </a:ext>
            </a:extLst>
          </p:cNvPr>
          <p:cNvSpPr>
            <a:spLocks noGrp="1"/>
          </p:cNvSpPr>
          <p:nvPr>
            <p:ph type="title"/>
          </p:nvPr>
        </p:nvSpPr>
        <p:spPr>
          <a:xfrm>
            <a:off x="0" y="0"/>
            <a:ext cx="12192000" cy="1325563"/>
          </a:xfrm>
        </p:spPr>
        <p:txBody>
          <a:bodyPr/>
          <a:lstStyle/>
          <a:p>
            <a:r>
              <a:rPr lang="en-US" dirty="0"/>
              <a:t>Venn diagram to show overlap for 3 or fewer sets</a:t>
            </a:r>
          </a:p>
        </p:txBody>
      </p:sp>
      <p:pic>
        <p:nvPicPr>
          <p:cNvPr id="3" name="Picture 2">
            <a:extLst>
              <a:ext uri="{FF2B5EF4-FFF2-40B4-BE49-F238E27FC236}">
                <a16:creationId xmlns:a16="http://schemas.microsoft.com/office/drawing/2014/main" id="{9179AF3F-5F6A-4338-9A76-9EB518ACE6C5}"/>
              </a:ext>
            </a:extLst>
          </p:cNvPr>
          <p:cNvPicPr>
            <a:picLocks noChangeAspect="1"/>
          </p:cNvPicPr>
          <p:nvPr/>
        </p:nvPicPr>
        <p:blipFill>
          <a:blip r:embed="rId3"/>
          <a:stretch>
            <a:fillRect/>
          </a:stretch>
        </p:blipFill>
        <p:spPr>
          <a:xfrm>
            <a:off x="3137027" y="1182548"/>
            <a:ext cx="2836425" cy="3246961"/>
          </a:xfrm>
          <a:prstGeom prst="rect">
            <a:avLst/>
          </a:prstGeom>
        </p:spPr>
      </p:pic>
      <p:sp>
        <p:nvSpPr>
          <p:cNvPr id="9" name="Rectangle 8">
            <a:extLst>
              <a:ext uri="{FF2B5EF4-FFF2-40B4-BE49-F238E27FC236}">
                <a16:creationId xmlns:a16="http://schemas.microsoft.com/office/drawing/2014/main" id="{62E6C600-E697-4FFC-8DD0-171025FA9717}"/>
              </a:ext>
            </a:extLst>
          </p:cNvPr>
          <p:cNvSpPr/>
          <p:nvPr/>
        </p:nvSpPr>
        <p:spPr>
          <a:xfrm>
            <a:off x="2440781" y="4827227"/>
            <a:ext cx="7310437" cy="1569660"/>
          </a:xfrm>
          <a:prstGeom prst="rect">
            <a:avLst/>
          </a:prstGeom>
        </p:spPr>
        <p:txBody>
          <a:bodyPr wrap="square">
            <a:spAutoFit/>
          </a:bodyPr>
          <a:lstStyle/>
          <a:p>
            <a:pPr marL="342900" indent="-342900">
              <a:buFont typeface="Arial" panose="020B0604020202020204" pitchFamily="34" charset="0"/>
              <a:buChar char="•"/>
            </a:pPr>
            <a:r>
              <a:rPr lang="en-US" sz="2400" dirty="0"/>
              <a:t>Difficult to focus</a:t>
            </a:r>
          </a:p>
          <a:p>
            <a:pPr marL="342900" indent="-342900">
              <a:buFont typeface="Arial" panose="020B0604020202020204" pitchFamily="34" charset="0"/>
              <a:buChar char="•"/>
            </a:pPr>
            <a:r>
              <a:rPr lang="en-US" sz="2400" dirty="0"/>
              <a:t>Not OK to show an interesting subset of overlaps</a:t>
            </a:r>
          </a:p>
          <a:p>
            <a:pPr marL="342900" indent="-342900">
              <a:buFont typeface="Arial" panose="020B0604020202020204" pitchFamily="34" charset="0"/>
              <a:buChar char="•"/>
            </a:pPr>
            <a:r>
              <a:rPr lang="en-US" sz="2400" dirty="0"/>
              <a:t>Encouraged to use only for exploration</a:t>
            </a:r>
          </a:p>
          <a:p>
            <a:pPr marL="342900" indent="-342900">
              <a:buFont typeface="Arial" panose="020B0604020202020204" pitchFamily="34" charset="0"/>
              <a:buChar char="•"/>
            </a:pPr>
            <a:r>
              <a:rPr lang="en-US" sz="2400" dirty="0"/>
              <a:t>What’s “wrong” with the </a:t>
            </a:r>
            <a:r>
              <a:rPr lang="en-US" sz="2400"/>
              <a:t>figure on the right?</a:t>
            </a:r>
            <a:endParaRPr lang="en-US" sz="2400" dirty="0"/>
          </a:p>
        </p:txBody>
      </p:sp>
      <p:pic>
        <p:nvPicPr>
          <p:cNvPr id="10" name="Picture 9">
            <a:extLst>
              <a:ext uri="{FF2B5EF4-FFF2-40B4-BE49-F238E27FC236}">
                <a16:creationId xmlns:a16="http://schemas.microsoft.com/office/drawing/2014/main" id="{5B19C316-1DFB-4070-BB09-94E7175EF8C9}"/>
              </a:ext>
            </a:extLst>
          </p:cNvPr>
          <p:cNvPicPr>
            <a:picLocks noChangeAspect="1"/>
          </p:cNvPicPr>
          <p:nvPr/>
        </p:nvPicPr>
        <p:blipFill>
          <a:blip r:embed="rId4"/>
          <a:stretch>
            <a:fillRect/>
          </a:stretch>
        </p:blipFill>
        <p:spPr>
          <a:xfrm>
            <a:off x="6636132" y="1193972"/>
            <a:ext cx="2746235" cy="3115370"/>
          </a:xfrm>
          <a:prstGeom prst="rect">
            <a:avLst/>
          </a:prstGeom>
        </p:spPr>
      </p:pic>
    </p:spTree>
    <p:extLst>
      <p:ext uri="{BB962C8B-B14F-4D97-AF65-F5344CB8AC3E}">
        <p14:creationId xmlns:p14="http://schemas.microsoft.com/office/powerpoint/2010/main" val="3632096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85364-DC83-426D-A05B-A95FDE90D3A5}"/>
              </a:ext>
            </a:extLst>
          </p:cNvPr>
          <p:cNvSpPr>
            <a:spLocks noGrp="1"/>
          </p:cNvSpPr>
          <p:nvPr>
            <p:ph type="title"/>
          </p:nvPr>
        </p:nvSpPr>
        <p:spPr>
          <a:xfrm>
            <a:off x="0" y="0"/>
            <a:ext cx="12192000" cy="1325563"/>
          </a:xfrm>
        </p:spPr>
        <p:txBody>
          <a:bodyPr/>
          <a:lstStyle/>
          <a:p>
            <a:r>
              <a:rPr lang="en-US" dirty="0"/>
              <a:t>Venn diagram to show overlap for ≥ three sets</a:t>
            </a:r>
          </a:p>
        </p:txBody>
      </p:sp>
      <p:pic>
        <p:nvPicPr>
          <p:cNvPr id="6" name="Picture 5">
            <a:extLst>
              <a:ext uri="{FF2B5EF4-FFF2-40B4-BE49-F238E27FC236}">
                <a16:creationId xmlns:a16="http://schemas.microsoft.com/office/drawing/2014/main" id="{1E20F323-4568-4C48-8F5D-9BE80D6079B3}"/>
              </a:ext>
            </a:extLst>
          </p:cNvPr>
          <p:cNvPicPr>
            <a:picLocks noChangeAspect="1"/>
          </p:cNvPicPr>
          <p:nvPr/>
        </p:nvPicPr>
        <p:blipFill>
          <a:blip r:embed="rId3"/>
          <a:stretch>
            <a:fillRect/>
          </a:stretch>
        </p:blipFill>
        <p:spPr>
          <a:xfrm>
            <a:off x="1877124" y="1555922"/>
            <a:ext cx="2573093" cy="2548144"/>
          </a:xfrm>
          <a:prstGeom prst="rect">
            <a:avLst/>
          </a:prstGeom>
        </p:spPr>
      </p:pic>
      <p:pic>
        <p:nvPicPr>
          <p:cNvPr id="7" name="Picture 6">
            <a:extLst>
              <a:ext uri="{FF2B5EF4-FFF2-40B4-BE49-F238E27FC236}">
                <a16:creationId xmlns:a16="http://schemas.microsoft.com/office/drawing/2014/main" id="{0D085B83-8502-444F-B901-5228DA64463A}"/>
              </a:ext>
            </a:extLst>
          </p:cNvPr>
          <p:cNvPicPr>
            <a:picLocks noChangeAspect="1"/>
          </p:cNvPicPr>
          <p:nvPr/>
        </p:nvPicPr>
        <p:blipFill>
          <a:blip r:embed="rId4"/>
          <a:stretch>
            <a:fillRect/>
          </a:stretch>
        </p:blipFill>
        <p:spPr>
          <a:xfrm>
            <a:off x="4612951" y="1525588"/>
            <a:ext cx="2773315" cy="2608811"/>
          </a:xfrm>
          <a:prstGeom prst="rect">
            <a:avLst/>
          </a:prstGeom>
        </p:spPr>
      </p:pic>
      <p:pic>
        <p:nvPicPr>
          <p:cNvPr id="8" name="Picture 7">
            <a:extLst>
              <a:ext uri="{FF2B5EF4-FFF2-40B4-BE49-F238E27FC236}">
                <a16:creationId xmlns:a16="http://schemas.microsoft.com/office/drawing/2014/main" id="{0F4164E7-4FC7-4445-A536-072A02C5D6B2}"/>
              </a:ext>
            </a:extLst>
          </p:cNvPr>
          <p:cNvPicPr>
            <a:picLocks noChangeAspect="1"/>
          </p:cNvPicPr>
          <p:nvPr/>
        </p:nvPicPr>
        <p:blipFill>
          <a:blip r:embed="rId5"/>
          <a:stretch>
            <a:fillRect/>
          </a:stretch>
        </p:blipFill>
        <p:spPr>
          <a:xfrm>
            <a:off x="7336788" y="1451855"/>
            <a:ext cx="3470785" cy="2756276"/>
          </a:xfrm>
          <a:prstGeom prst="rect">
            <a:avLst/>
          </a:prstGeom>
        </p:spPr>
      </p:pic>
      <p:sp>
        <p:nvSpPr>
          <p:cNvPr id="9" name="Rectangle 8">
            <a:extLst>
              <a:ext uri="{FF2B5EF4-FFF2-40B4-BE49-F238E27FC236}">
                <a16:creationId xmlns:a16="http://schemas.microsoft.com/office/drawing/2014/main" id="{62E6C600-E697-4FFC-8DD0-171025FA9717}"/>
              </a:ext>
            </a:extLst>
          </p:cNvPr>
          <p:cNvSpPr/>
          <p:nvPr/>
        </p:nvSpPr>
        <p:spPr>
          <a:xfrm>
            <a:off x="762001" y="4549676"/>
            <a:ext cx="10953750" cy="1938992"/>
          </a:xfrm>
          <a:prstGeom prst="rect">
            <a:avLst/>
          </a:prstGeom>
        </p:spPr>
        <p:txBody>
          <a:bodyPr wrap="square">
            <a:spAutoFit/>
          </a:bodyPr>
          <a:lstStyle/>
          <a:p>
            <a:pPr marL="342900" indent="-342900">
              <a:buFont typeface="Arial" panose="020B0604020202020204" pitchFamily="34" charset="0"/>
              <a:buChar char="•"/>
            </a:pPr>
            <a:r>
              <a:rPr lang="en-US" sz="2400" dirty="0"/>
              <a:t>Web-based: Draw Venn (Yves </a:t>
            </a:r>
            <a:r>
              <a:rPr lang="en-US" sz="2400" dirty="0" err="1"/>
              <a:t>Vandepeer</a:t>
            </a:r>
            <a:r>
              <a:rPr lang="en-US" sz="2400" dirty="0"/>
              <a:t>, Univ of Gent) and </a:t>
            </a:r>
            <a:r>
              <a:rPr lang="en-US" sz="2400" dirty="0" err="1"/>
              <a:t>InteractiVenn</a:t>
            </a:r>
            <a:r>
              <a:rPr lang="en-US" sz="2400" dirty="0"/>
              <a:t>: a web-based tool for the analysis of sets through Venn diagrams (</a:t>
            </a:r>
            <a:r>
              <a:rPr lang="en-US" sz="2400" dirty="0" err="1"/>
              <a:t>Heberle</a:t>
            </a:r>
            <a:r>
              <a:rPr lang="en-US" sz="2400" dirty="0"/>
              <a:t> et al. BMC Bioinformatics, 2015)</a:t>
            </a:r>
          </a:p>
          <a:p>
            <a:pPr marL="342900" indent="-342900">
              <a:buFont typeface="Arial" panose="020B0604020202020204" pitchFamily="34" charset="0"/>
              <a:buChar char="•"/>
            </a:pPr>
            <a:r>
              <a:rPr lang="en-US" sz="2400" dirty="0"/>
              <a:t>R: </a:t>
            </a:r>
            <a:r>
              <a:rPr lang="en-US" sz="2400" dirty="0" err="1"/>
              <a:t>nVennR</a:t>
            </a:r>
            <a:r>
              <a:rPr lang="en-US" sz="2400" dirty="0"/>
              <a:t>: (Victor Quesada) – seems to be gone from CRAN</a:t>
            </a:r>
          </a:p>
          <a:p>
            <a:pPr marL="342900" indent="-342900">
              <a:buFont typeface="Arial" panose="020B0604020202020204" pitchFamily="34" charset="0"/>
              <a:buChar char="•"/>
            </a:pPr>
            <a:r>
              <a:rPr lang="en-US" sz="2400" dirty="0"/>
              <a:t>Try </a:t>
            </a:r>
            <a:r>
              <a:rPr lang="en-US" sz="2400" dirty="0" err="1"/>
              <a:t>plotVenn</a:t>
            </a:r>
            <a:endParaRPr lang="en-US" sz="2400" dirty="0"/>
          </a:p>
        </p:txBody>
      </p:sp>
    </p:spTree>
    <p:extLst>
      <p:ext uri="{BB962C8B-B14F-4D97-AF65-F5344CB8AC3E}">
        <p14:creationId xmlns:p14="http://schemas.microsoft.com/office/powerpoint/2010/main" val="2699174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85364-DC83-426D-A05B-A95FDE90D3A5}"/>
              </a:ext>
            </a:extLst>
          </p:cNvPr>
          <p:cNvSpPr>
            <a:spLocks noGrp="1"/>
          </p:cNvSpPr>
          <p:nvPr>
            <p:ph type="title"/>
          </p:nvPr>
        </p:nvSpPr>
        <p:spPr>
          <a:xfrm>
            <a:off x="0" y="909"/>
            <a:ext cx="12192000" cy="1325563"/>
          </a:xfrm>
        </p:spPr>
        <p:txBody>
          <a:bodyPr/>
          <a:lstStyle/>
          <a:p>
            <a:r>
              <a:rPr lang="en-US" dirty="0"/>
              <a:t>Heatmaps to draw overlap among &gt; three sets</a:t>
            </a:r>
          </a:p>
        </p:txBody>
      </p:sp>
      <p:sp>
        <p:nvSpPr>
          <p:cNvPr id="18" name="TextBox 17">
            <a:extLst>
              <a:ext uri="{FF2B5EF4-FFF2-40B4-BE49-F238E27FC236}">
                <a16:creationId xmlns:a16="http://schemas.microsoft.com/office/drawing/2014/main" id="{2E04A1A6-1ECC-4A53-A88F-1C2F99961AAE}"/>
              </a:ext>
            </a:extLst>
          </p:cNvPr>
          <p:cNvSpPr txBox="1"/>
          <p:nvPr/>
        </p:nvSpPr>
        <p:spPr>
          <a:xfrm>
            <a:off x="1762046" y="5361320"/>
            <a:ext cx="8667907" cy="830997"/>
          </a:xfrm>
          <a:prstGeom prst="rect">
            <a:avLst/>
          </a:prstGeom>
          <a:noFill/>
        </p:spPr>
        <p:txBody>
          <a:bodyPr wrap="square" rtlCol="0">
            <a:spAutoFit/>
          </a:bodyPr>
          <a:lstStyle/>
          <a:p>
            <a:pPr marL="457200" indent="-457200">
              <a:buFont typeface="Arial" panose="020B0604020202020204" pitchFamily="34" charset="0"/>
              <a:buChar char="•"/>
            </a:pPr>
            <a:r>
              <a:rPr lang="en-US" sz="2400" dirty="0"/>
              <a:t>Pros: Easy to check the overall pattern</a:t>
            </a:r>
          </a:p>
          <a:p>
            <a:pPr marL="457200" indent="-457200">
              <a:buFont typeface="Arial" panose="020B0604020202020204" pitchFamily="34" charset="0"/>
              <a:buChar char="•"/>
            </a:pPr>
            <a:r>
              <a:rPr lang="en-US" sz="2400" dirty="0"/>
              <a:t>Cons: Difficult to see amount of the overlaps</a:t>
            </a:r>
          </a:p>
        </p:txBody>
      </p:sp>
      <p:sp>
        <p:nvSpPr>
          <p:cNvPr id="19" name="Rectangle 18">
            <a:extLst>
              <a:ext uri="{FF2B5EF4-FFF2-40B4-BE49-F238E27FC236}">
                <a16:creationId xmlns:a16="http://schemas.microsoft.com/office/drawing/2014/main" id="{33A50484-D523-4CC2-BDD0-DCC31C0C04CC}"/>
              </a:ext>
            </a:extLst>
          </p:cNvPr>
          <p:cNvSpPr/>
          <p:nvPr/>
        </p:nvSpPr>
        <p:spPr>
          <a:xfrm>
            <a:off x="4113454" y="4749871"/>
            <a:ext cx="5857875" cy="276999"/>
          </a:xfrm>
          <a:prstGeom prst="rect">
            <a:avLst/>
          </a:prstGeom>
        </p:spPr>
        <p:txBody>
          <a:bodyPr wrap="square">
            <a:spAutoFit/>
          </a:bodyPr>
          <a:lstStyle/>
          <a:p>
            <a:r>
              <a:rPr lang="en-US" sz="1200" dirty="0"/>
              <a:t>https://thenode.biologists.com/venn-euler-upset-visualize-overlaps-in-datasets/education/</a:t>
            </a:r>
          </a:p>
        </p:txBody>
      </p:sp>
      <p:pic>
        <p:nvPicPr>
          <p:cNvPr id="4" name="Picture 3">
            <a:extLst>
              <a:ext uri="{FF2B5EF4-FFF2-40B4-BE49-F238E27FC236}">
                <a16:creationId xmlns:a16="http://schemas.microsoft.com/office/drawing/2014/main" id="{809C3CB9-C05C-4C60-9DB5-1B961E49CC94}"/>
              </a:ext>
            </a:extLst>
          </p:cNvPr>
          <p:cNvPicPr>
            <a:picLocks noChangeAspect="1"/>
          </p:cNvPicPr>
          <p:nvPr/>
        </p:nvPicPr>
        <p:blipFill>
          <a:blip r:embed="rId3"/>
          <a:stretch>
            <a:fillRect/>
          </a:stretch>
        </p:blipFill>
        <p:spPr>
          <a:xfrm>
            <a:off x="1349330" y="2580252"/>
            <a:ext cx="8499598" cy="2307096"/>
          </a:xfrm>
          <a:prstGeom prst="rect">
            <a:avLst/>
          </a:prstGeom>
        </p:spPr>
      </p:pic>
      <p:sp>
        <p:nvSpPr>
          <p:cNvPr id="20" name="TextBox 19">
            <a:extLst>
              <a:ext uri="{FF2B5EF4-FFF2-40B4-BE49-F238E27FC236}">
                <a16:creationId xmlns:a16="http://schemas.microsoft.com/office/drawing/2014/main" id="{A2988933-8C19-4004-885D-8F39C3EF93FD}"/>
              </a:ext>
            </a:extLst>
          </p:cNvPr>
          <p:cNvSpPr txBox="1"/>
          <p:nvPr/>
        </p:nvSpPr>
        <p:spPr>
          <a:xfrm>
            <a:off x="3533734" y="2118587"/>
            <a:ext cx="5943679" cy="461665"/>
          </a:xfrm>
          <a:prstGeom prst="rect">
            <a:avLst/>
          </a:prstGeom>
          <a:noFill/>
        </p:spPr>
        <p:txBody>
          <a:bodyPr wrap="square" rtlCol="0">
            <a:spAutoFit/>
          </a:bodyPr>
          <a:lstStyle/>
          <a:p>
            <a:r>
              <a:rPr lang="en-US" sz="2400" dirty="0"/>
              <a:t>Expressed genes in the developmental stages</a:t>
            </a:r>
          </a:p>
        </p:txBody>
      </p:sp>
    </p:spTree>
    <p:extLst>
      <p:ext uri="{BB962C8B-B14F-4D97-AF65-F5344CB8AC3E}">
        <p14:creationId xmlns:p14="http://schemas.microsoft.com/office/powerpoint/2010/main" val="3595892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9A9965-4968-4F37-9599-ABB024BDE3FB}"/>
              </a:ext>
            </a:extLst>
          </p:cNvPr>
          <p:cNvPicPr>
            <a:picLocks noChangeAspect="1"/>
          </p:cNvPicPr>
          <p:nvPr/>
        </p:nvPicPr>
        <p:blipFill>
          <a:blip r:embed="rId3"/>
          <a:stretch>
            <a:fillRect/>
          </a:stretch>
        </p:blipFill>
        <p:spPr>
          <a:xfrm>
            <a:off x="7290238" y="0"/>
            <a:ext cx="4901761" cy="6568966"/>
          </a:xfrm>
          <a:prstGeom prst="rect">
            <a:avLst/>
          </a:prstGeom>
        </p:spPr>
      </p:pic>
      <p:sp>
        <p:nvSpPr>
          <p:cNvPr id="2" name="Title 1">
            <a:extLst>
              <a:ext uri="{FF2B5EF4-FFF2-40B4-BE49-F238E27FC236}">
                <a16:creationId xmlns:a16="http://schemas.microsoft.com/office/drawing/2014/main" id="{4D685364-DC83-426D-A05B-A95FDE90D3A5}"/>
              </a:ext>
            </a:extLst>
          </p:cNvPr>
          <p:cNvSpPr>
            <a:spLocks noGrp="1"/>
          </p:cNvSpPr>
          <p:nvPr>
            <p:ph type="title"/>
          </p:nvPr>
        </p:nvSpPr>
        <p:spPr>
          <a:xfrm>
            <a:off x="0" y="10091"/>
            <a:ext cx="8723586" cy="1755647"/>
          </a:xfrm>
        </p:spPr>
        <p:txBody>
          <a:bodyPr/>
          <a:lstStyle/>
          <a:p>
            <a:r>
              <a:rPr lang="en-US" dirty="0"/>
              <a:t>Upset plots to show overlaps among &gt; three sets </a:t>
            </a:r>
          </a:p>
        </p:txBody>
      </p:sp>
      <p:sp>
        <p:nvSpPr>
          <p:cNvPr id="8" name="Rectangle 7">
            <a:extLst>
              <a:ext uri="{FF2B5EF4-FFF2-40B4-BE49-F238E27FC236}">
                <a16:creationId xmlns:a16="http://schemas.microsoft.com/office/drawing/2014/main" id="{929014F6-C494-4EB9-8E30-7DD2876F5456}"/>
              </a:ext>
            </a:extLst>
          </p:cNvPr>
          <p:cNvSpPr/>
          <p:nvPr/>
        </p:nvSpPr>
        <p:spPr>
          <a:xfrm>
            <a:off x="5429578" y="6540132"/>
            <a:ext cx="8988097" cy="307777"/>
          </a:xfrm>
          <a:prstGeom prst="rect">
            <a:avLst/>
          </a:prstGeom>
        </p:spPr>
        <p:txBody>
          <a:bodyPr wrap="square">
            <a:spAutoFit/>
          </a:bodyPr>
          <a:lstStyle/>
          <a:p>
            <a:r>
              <a:rPr lang="en-US" sz="1400" dirty="0"/>
              <a:t>https://thenode.biologists.com/venn-euler-upset-visualize-overlaps-in-datasets/education/</a:t>
            </a:r>
          </a:p>
        </p:txBody>
      </p:sp>
      <p:sp>
        <p:nvSpPr>
          <p:cNvPr id="9" name="TextBox 8">
            <a:extLst>
              <a:ext uri="{FF2B5EF4-FFF2-40B4-BE49-F238E27FC236}">
                <a16:creationId xmlns:a16="http://schemas.microsoft.com/office/drawing/2014/main" id="{B7D9730D-BE8C-4D1A-A45D-430E4F580F6A}"/>
              </a:ext>
            </a:extLst>
          </p:cNvPr>
          <p:cNvSpPr txBox="1"/>
          <p:nvPr/>
        </p:nvSpPr>
        <p:spPr>
          <a:xfrm>
            <a:off x="866775" y="1816976"/>
            <a:ext cx="6257925" cy="2308324"/>
          </a:xfrm>
          <a:prstGeom prst="rect">
            <a:avLst/>
          </a:prstGeom>
          <a:noFill/>
        </p:spPr>
        <p:txBody>
          <a:bodyPr wrap="square" rtlCol="0">
            <a:spAutoFit/>
          </a:bodyPr>
          <a:lstStyle/>
          <a:p>
            <a:pPr marL="457200" indent="-457200">
              <a:buFont typeface="Arial" panose="020B0604020202020204" pitchFamily="34" charset="0"/>
              <a:buChar char="•"/>
            </a:pPr>
            <a:r>
              <a:rPr lang="en-US" sz="2400" dirty="0"/>
              <a:t>Presence of dataset elements in a given intersection is shown in a table</a:t>
            </a:r>
          </a:p>
          <a:p>
            <a:pPr marL="457200" indent="-457200">
              <a:buFont typeface="Arial" panose="020B0604020202020204" pitchFamily="34" charset="0"/>
              <a:buChar char="•"/>
            </a:pPr>
            <a:r>
              <a:rPr lang="en-US" sz="2400" dirty="0"/>
              <a:t>The size of the intersection is represented with a bar chart</a:t>
            </a:r>
          </a:p>
          <a:p>
            <a:pPr marL="457200" indent="-457200">
              <a:buFont typeface="Arial" panose="020B0604020202020204" pitchFamily="34" charset="0"/>
              <a:buChar char="•"/>
            </a:pPr>
            <a:r>
              <a:rPr lang="en-US" sz="2400" dirty="0"/>
              <a:t>Available in R: </a:t>
            </a:r>
            <a:r>
              <a:rPr lang="en-US" sz="2400" dirty="0" err="1"/>
              <a:t>UpSetR</a:t>
            </a:r>
            <a:r>
              <a:rPr lang="en-US" sz="2400" dirty="0"/>
              <a:t> (Conway et al. Bioinformatics, 2017)</a:t>
            </a:r>
          </a:p>
        </p:txBody>
      </p:sp>
    </p:spTree>
    <p:extLst>
      <p:ext uri="{BB962C8B-B14F-4D97-AF65-F5344CB8AC3E}">
        <p14:creationId xmlns:p14="http://schemas.microsoft.com/office/powerpoint/2010/main" val="3776165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85364-DC83-426D-A05B-A95FDE90D3A5}"/>
              </a:ext>
            </a:extLst>
          </p:cNvPr>
          <p:cNvSpPr>
            <a:spLocks noGrp="1"/>
          </p:cNvSpPr>
          <p:nvPr>
            <p:ph type="title"/>
          </p:nvPr>
        </p:nvSpPr>
        <p:spPr>
          <a:xfrm>
            <a:off x="0" y="10091"/>
            <a:ext cx="9627476" cy="1325563"/>
          </a:xfrm>
        </p:spPr>
        <p:txBody>
          <a:bodyPr/>
          <a:lstStyle/>
          <a:p>
            <a:r>
              <a:rPr lang="en-US" dirty="0"/>
              <a:t>Upset plots to show overlaps among &gt; three sets </a:t>
            </a:r>
          </a:p>
        </p:txBody>
      </p:sp>
      <p:sp>
        <p:nvSpPr>
          <p:cNvPr id="8" name="Rectangle 7">
            <a:extLst>
              <a:ext uri="{FF2B5EF4-FFF2-40B4-BE49-F238E27FC236}">
                <a16:creationId xmlns:a16="http://schemas.microsoft.com/office/drawing/2014/main" id="{929014F6-C494-4EB9-8E30-7DD2876F5456}"/>
              </a:ext>
            </a:extLst>
          </p:cNvPr>
          <p:cNvSpPr/>
          <p:nvPr/>
        </p:nvSpPr>
        <p:spPr>
          <a:xfrm>
            <a:off x="5353377" y="6484932"/>
            <a:ext cx="8746359" cy="307777"/>
          </a:xfrm>
          <a:prstGeom prst="rect">
            <a:avLst/>
          </a:prstGeom>
        </p:spPr>
        <p:txBody>
          <a:bodyPr wrap="square">
            <a:spAutoFit/>
          </a:bodyPr>
          <a:lstStyle/>
          <a:p>
            <a:r>
              <a:rPr lang="en-US" sz="1400" dirty="0"/>
              <a:t>https://thenode.biologists.com/venn-euler-upset-visualize-overlaps-in-datasets/education/</a:t>
            </a:r>
          </a:p>
        </p:txBody>
      </p:sp>
      <p:pic>
        <p:nvPicPr>
          <p:cNvPr id="3" name="Picture 2">
            <a:extLst>
              <a:ext uri="{FF2B5EF4-FFF2-40B4-BE49-F238E27FC236}">
                <a16:creationId xmlns:a16="http://schemas.microsoft.com/office/drawing/2014/main" id="{605C6535-AD02-4CD8-A539-35325061B2D2}"/>
              </a:ext>
            </a:extLst>
          </p:cNvPr>
          <p:cNvPicPr>
            <a:picLocks noChangeAspect="1"/>
          </p:cNvPicPr>
          <p:nvPr/>
        </p:nvPicPr>
        <p:blipFill>
          <a:blip r:embed="rId3"/>
          <a:stretch>
            <a:fillRect/>
          </a:stretch>
        </p:blipFill>
        <p:spPr>
          <a:xfrm>
            <a:off x="5838825" y="683171"/>
            <a:ext cx="6302375" cy="5801761"/>
          </a:xfrm>
          <a:prstGeom prst="rect">
            <a:avLst/>
          </a:prstGeom>
        </p:spPr>
      </p:pic>
      <p:sp>
        <p:nvSpPr>
          <p:cNvPr id="9" name="TextBox 8">
            <a:extLst>
              <a:ext uri="{FF2B5EF4-FFF2-40B4-BE49-F238E27FC236}">
                <a16:creationId xmlns:a16="http://schemas.microsoft.com/office/drawing/2014/main" id="{B7D9730D-BE8C-4D1A-A45D-430E4F580F6A}"/>
              </a:ext>
            </a:extLst>
          </p:cNvPr>
          <p:cNvSpPr txBox="1"/>
          <p:nvPr/>
        </p:nvSpPr>
        <p:spPr>
          <a:xfrm>
            <a:off x="208306" y="1490008"/>
            <a:ext cx="6499192" cy="1938992"/>
          </a:xfrm>
          <a:prstGeom prst="rect">
            <a:avLst/>
          </a:prstGeom>
          <a:noFill/>
        </p:spPr>
        <p:txBody>
          <a:bodyPr wrap="square" rtlCol="0">
            <a:spAutoFit/>
          </a:bodyPr>
          <a:lstStyle/>
          <a:p>
            <a:r>
              <a:rPr lang="en-US" sz="2400" dirty="0"/>
              <a:t>Possible improvements:</a:t>
            </a:r>
          </a:p>
          <a:p>
            <a:pPr marL="514350" indent="-514350">
              <a:buFont typeface="+mj-lt"/>
              <a:buAutoNum type="arabicPeriod"/>
            </a:pPr>
            <a:r>
              <a:rPr lang="en-US" sz="2400" dirty="0"/>
              <a:t>Cutting the y-axis</a:t>
            </a:r>
          </a:p>
          <a:p>
            <a:pPr marL="514350" indent="-514350">
              <a:buFont typeface="+mj-lt"/>
              <a:buAutoNum type="arabicPeriod"/>
            </a:pPr>
            <a:r>
              <a:rPr lang="en-US" sz="2400" dirty="0"/>
              <a:t>Tilting the plot.</a:t>
            </a:r>
          </a:p>
          <a:p>
            <a:pPr marL="514350" indent="-514350">
              <a:buFont typeface="+mj-lt"/>
              <a:buAutoNum type="arabicPeriod"/>
            </a:pPr>
            <a:r>
              <a:rPr lang="en-US" sz="2400" dirty="0"/>
              <a:t>Group by the number of intersection </a:t>
            </a:r>
          </a:p>
          <a:p>
            <a:pPr marL="514350" indent="-514350">
              <a:buFont typeface="+mj-lt"/>
              <a:buAutoNum type="arabicPeriod"/>
            </a:pPr>
            <a:r>
              <a:rPr lang="en-US" sz="2400" dirty="0"/>
              <a:t>Color-code</a:t>
            </a:r>
          </a:p>
        </p:txBody>
      </p:sp>
    </p:spTree>
    <p:extLst>
      <p:ext uri="{BB962C8B-B14F-4D97-AF65-F5344CB8AC3E}">
        <p14:creationId xmlns:p14="http://schemas.microsoft.com/office/powerpoint/2010/main" val="781727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88D319-9ED3-4386-B9B7-69949C24C874}"/>
              </a:ext>
            </a:extLst>
          </p:cNvPr>
          <p:cNvPicPr>
            <a:picLocks noChangeAspect="1"/>
          </p:cNvPicPr>
          <p:nvPr/>
        </p:nvPicPr>
        <p:blipFill>
          <a:blip r:embed="rId3"/>
          <a:stretch>
            <a:fillRect/>
          </a:stretch>
        </p:blipFill>
        <p:spPr>
          <a:xfrm>
            <a:off x="6146985" y="1051034"/>
            <a:ext cx="5903383" cy="5433901"/>
          </a:xfrm>
          <a:prstGeom prst="rect">
            <a:avLst/>
          </a:prstGeom>
        </p:spPr>
      </p:pic>
      <p:sp>
        <p:nvSpPr>
          <p:cNvPr id="2" name="Title 1">
            <a:extLst>
              <a:ext uri="{FF2B5EF4-FFF2-40B4-BE49-F238E27FC236}">
                <a16:creationId xmlns:a16="http://schemas.microsoft.com/office/drawing/2014/main" id="{4D685364-DC83-426D-A05B-A95FDE90D3A5}"/>
              </a:ext>
            </a:extLst>
          </p:cNvPr>
          <p:cNvSpPr>
            <a:spLocks noGrp="1"/>
          </p:cNvSpPr>
          <p:nvPr>
            <p:ph type="title"/>
          </p:nvPr>
        </p:nvSpPr>
        <p:spPr>
          <a:xfrm>
            <a:off x="40218" y="20601"/>
            <a:ext cx="11313582" cy="1325563"/>
          </a:xfrm>
        </p:spPr>
        <p:txBody>
          <a:bodyPr/>
          <a:lstStyle/>
          <a:p>
            <a:r>
              <a:rPr lang="en-US" dirty="0"/>
              <a:t>Upset plots to show overlaps among &gt; three sets </a:t>
            </a:r>
          </a:p>
        </p:txBody>
      </p:sp>
      <p:sp>
        <p:nvSpPr>
          <p:cNvPr id="8" name="Rectangle 7">
            <a:extLst>
              <a:ext uri="{FF2B5EF4-FFF2-40B4-BE49-F238E27FC236}">
                <a16:creationId xmlns:a16="http://schemas.microsoft.com/office/drawing/2014/main" id="{929014F6-C494-4EB9-8E30-7DD2876F5456}"/>
              </a:ext>
            </a:extLst>
          </p:cNvPr>
          <p:cNvSpPr/>
          <p:nvPr/>
        </p:nvSpPr>
        <p:spPr>
          <a:xfrm>
            <a:off x="5394105" y="6483345"/>
            <a:ext cx="8788400" cy="307777"/>
          </a:xfrm>
          <a:prstGeom prst="rect">
            <a:avLst/>
          </a:prstGeom>
        </p:spPr>
        <p:txBody>
          <a:bodyPr wrap="square">
            <a:spAutoFit/>
          </a:bodyPr>
          <a:lstStyle/>
          <a:p>
            <a:r>
              <a:rPr lang="en-US" sz="1400" dirty="0"/>
              <a:t>https://thenode.biologists.com/venn-euler-upset-visualize-overlaps-in-datasets/education/</a:t>
            </a:r>
          </a:p>
        </p:txBody>
      </p:sp>
      <p:sp>
        <p:nvSpPr>
          <p:cNvPr id="9" name="TextBox 8">
            <a:extLst>
              <a:ext uri="{FF2B5EF4-FFF2-40B4-BE49-F238E27FC236}">
                <a16:creationId xmlns:a16="http://schemas.microsoft.com/office/drawing/2014/main" id="{B7D9730D-BE8C-4D1A-A45D-430E4F580F6A}"/>
              </a:ext>
            </a:extLst>
          </p:cNvPr>
          <p:cNvSpPr txBox="1"/>
          <p:nvPr/>
        </p:nvSpPr>
        <p:spPr>
          <a:xfrm>
            <a:off x="243603" y="1859340"/>
            <a:ext cx="5903382" cy="1569660"/>
          </a:xfrm>
          <a:prstGeom prst="rect">
            <a:avLst/>
          </a:prstGeom>
          <a:noFill/>
        </p:spPr>
        <p:txBody>
          <a:bodyPr wrap="square" rtlCol="0">
            <a:spAutoFit/>
          </a:bodyPr>
          <a:lstStyle/>
          <a:p>
            <a:pPr marL="457200" indent="-457200">
              <a:buFont typeface="Arial" panose="020B0604020202020204" pitchFamily="34" charset="0"/>
              <a:buChar char="•"/>
            </a:pPr>
            <a:r>
              <a:rPr lang="en-US" sz="2400" dirty="0"/>
              <a:t>The sorting order will reflect your point </a:t>
            </a:r>
          </a:p>
          <a:p>
            <a:pPr marL="457200" indent="-457200">
              <a:buFont typeface="Arial" panose="020B0604020202020204" pitchFamily="34" charset="0"/>
              <a:buChar char="•"/>
            </a:pPr>
            <a:r>
              <a:rPr lang="en-US" sz="2400" dirty="0"/>
              <a:t>e.g. RNAs localized early vs. late stages only</a:t>
            </a:r>
          </a:p>
          <a:p>
            <a:pPr marL="457200" indent="-457200">
              <a:buFont typeface="Arial" panose="020B0604020202020204" pitchFamily="34" charset="0"/>
              <a:buChar char="•"/>
            </a:pPr>
            <a:r>
              <a:rPr lang="en-US" sz="2400" dirty="0"/>
              <a:t>More suitable for exploration</a:t>
            </a:r>
          </a:p>
        </p:txBody>
      </p:sp>
    </p:spTree>
    <p:extLst>
      <p:ext uri="{BB962C8B-B14F-4D97-AF65-F5344CB8AC3E}">
        <p14:creationId xmlns:p14="http://schemas.microsoft.com/office/powerpoint/2010/main" val="3974026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2AE9DE-D587-45A7-9A4E-D5CC1AF59AA5}"/>
              </a:ext>
            </a:extLst>
          </p:cNvPr>
          <p:cNvPicPr>
            <a:picLocks noChangeAspect="1"/>
          </p:cNvPicPr>
          <p:nvPr/>
        </p:nvPicPr>
        <p:blipFill>
          <a:blip r:embed="rId3"/>
          <a:stretch>
            <a:fillRect/>
          </a:stretch>
        </p:blipFill>
        <p:spPr>
          <a:xfrm>
            <a:off x="6051396" y="2199143"/>
            <a:ext cx="5008902" cy="3736315"/>
          </a:xfrm>
          <a:prstGeom prst="rect">
            <a:avLst/>
          </a:prstGeom>
        </p:spPr>
      </p:pic>
      <p:sp>
        <p:nvSpPr>
          <p:cNvPr id="2" name="Title 1">
            <a:extLst>
              <a:ext uri="{FF2B5EF4-FFF2-40B4-BE49-F238E27FC236}">
                <a16:creationId xmlns:a16="http://schemas.microsoft.com/office/drawing/2014/main" id="{6EADD042-CCD3-4C59-9250-C81210714685}"/>
              </a:ext>
            </a:extLst>
          </p:cNvPr>
          <p:cNvSpPr>
            <a:spLocks noGrp="1"/>
          </p:cNvSpPr>
          <p:nvPr>
            <p:ph type="title"/>
          </p:nvPr>
        </p:nvSpPr>
        <p:spPr>
          <a:xfrm>
            <a:off x="838200" y="18255"/>
            <a:ext cx="10515600" cy="1325563"/>
          </a:xfrm>
        </p:spPr>
        <p:txBody>
          <a:bodyPr/>
          <a:lstStyle/>
          <a:p>
            <a:r>
              <a:rPr lang="en-US" dirty="0"/>
              <a:t>Side-by-side bar to show proportions </a:t>
            </a:r>
          </a:p>
        </p:txBody>
      </p:sp>
      <p:sp>
        <p:nvSpPr>
          <p:cNvPr id="7" name="Rectangle 6">
            <a:extLst>
              <a:ext uri="{FF2B5EF4-FFF2-40B4-BE49-F238E27FC236}">
                <a16:creationId xmlns:a16="http://schemas.microsoft.com/office/drawing/2014/main" id="{57270C54-8259-4EAF-9239-2C2E5F5C61F4}"/>
              </a:ext>
            </a:extLst>
          </p:cNvPr>
          <p:cNvSpPr/>
          <p:nvPr/>
        </p:nvSpPr>
        <p:spPr>
          <a:xfrm>
            <a:off x="558800" y="2344264"/>
            <a:ext cx="4143829" cy="2677656"/>
          </a:xfrm>
          <a:prstGeom prst="rect">
            <a:avLst/>
          </a:prstGeom>
        </p:spPr>
        <p:txBody>
          <a:bodyPr wrap="square">
            <a:spAutoFit/>
          </a:bodyPr>
          <a:lstStyle/>
          <a:p>
            <a:pPr marL="457200" indent="-457200">
              <a:buFont typeface="Arial" panose="020B0604020202020204" pitchFamily="34" charset="0"/>
              <a:buChar char="•"/>
            </a:pPr>
            <a:r>
              <a:rPr lang="en-US" sz="2800"/>
              <a:t>Pros: better to compare</a:t>
            </a:r>
            <a:endParaRPr lang="en-US" sz="2800" dirty="0"/>
          </a:p>
          <a:p>
            <a:pPr marL="457200" indent="-457200">
              <a:buFont typeface="Arial" panose="020B0604020202020204" pitchFamily="34" charset="0"/>
              <a:buChar char="•"/>
            </a:pPr>
            <a:r>
              <a:rPr lang="en-US" sz="2800"/>
              <a:t>Cons: the relationship of each to the total not obvious</a:t>
            </a:r>
          </a:p>
          <a:p>
            <a:r>
              <a:rPr lang="en-US" sz="2800"/>
              <a:t>      can annotate percentage values</a:t>
            </a:r>
            <a:endParaRPr lang="en-US" sz="2800" dirty="0"/>
          </a:p>
        </p:txBody>
      </p:sp>
      <p:sp>
        <p:nvSpPr>
          <p:cNvPr id="8" name="Rectangle 7">
            <a:extLst>
              <a:ext uri="{FF2B5EF4-FFF2-40B4-BE49-F238E27FC236}">
                <a16:creationId xmlns:a16="http://schemas.microsoft.com/office/drawing/2014/main" id="{C65F6DBD-3EF9-48A0-9954-07EB81C9AB01}"/>
              </a:ext>
            </a:extLst>
          </p:cNvPr>
          <p:cNvSpPr/>
          <p:nvPr/>
        </p:nvSpPr>
        <p:spPr>
          <a:xfrm>
            <a:off x="5897755" y="6258845"/>
            <a:ext cx="5456045" cy="307777"/>
          </a:xfrm>
          <a:prstGeom prst="rect">
            <a:avLst/>
          </a:prstGeom>
        </p:spPr>
        <p:txBody>
          <a:bodyPr wrap="none">
            <a:spAutoFit/>
          </a:bodyPr>
          <a:lstStyle/>
          <a:p>
            <a:r>
              <a:rPr lang="en-US" sz="1400" dirty="0"/>
              <a:t>Adapted from Fundamentals of Data Visualization, Wilke, O’Reilly, 1</a:t>
            </a:r>
            <a:r>
              <a:rPr lang="en-US" sz="1400" baseline="30000" dirty="0"/>
              <a:t>st</a:t>
            </a:r>
            <a:r>
              <a:rPr lang="en-US" sz="1400" dirty="0"/>
              <a:t> Ed.</a:t>
            </a:r>
          </a:p>
        </p:txBody>
      </p:sp>
      <p:sp>
        <p:nvSpPr>
          <p:cNvPr id="4" name="Right Arrow 3"/>
          <p:cNvSpPr/>
          <p:nvPr/>
        </p:nvSpPr>
        <p:spPr>
          <a:xfrm>
            <a:off x="711200" y="4187373"/>
            <a:ext cx="355600" cy="2830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3DE700B-7397-4CA6-B0B4-7B61443E26F5}"/>
              </a:ext>
            </a:extLst>
          </p:cNvPr>
          <p:cNvSpPr/>
          <p:nvPr/>
        </p:nvSpPr>
        <p:spPr>
          <a:xfrm>
            <a:off x="7107004" y="1799033"/>
            <a:ext cx="3587542" cy="400110"/>
          </a:xfrm>
          <a:prstGeom prst="rect">
            <a:avLst/>
          </a:prstGeom>
          <a:solidFill>
            <a:schemeClr val="bg1"/>
          </a:solidFill>
        </p:spPr>
        <p:txBody>
          <a:bodyPr wrap="square">
            <a:spAutoFit/>
          </a:bodyPr>
          <a:lstStyle/>
          <a:p>
            <a:r>
              <a:rPr lang="en-US" sz="2000" dirty="0"/>
              <a:t>Composition of expressed genes</a:t>
            </a:r>
          </a:p>
        </p:txBody>
      </p:sp>
      <p:sp>
        <p:nvSpPr>
          <p:cNvPr id="10" name="TextBox 9">
            <a:extLst>
              <a:ext uri="{FF2B5EF4-FFF2-40B4-BE49-F238E27FC236}">
                <a16:creationId xmlns:a16="http://schemas.microsoft.com/office/drawing/2014/main" id="{DBC713DC-2AA2-45C8-A71D-89B5CE3263B3}"/>
              </a:ext>
            </a:extLst>
          </p:cNvPr>
          <p:cNvSpPr txBox="1"/>
          <p:nvPr/>
        </p:nvSpPr>
        <p:spPr>
          <a:xfrm>
            <a:off x="9543301" y="5622314"/>
            <a:ext cx="1167499" cy="646331"/>
          </a:xfrm>
          <a:prstGeom prst="rect">
            <a:avLst/>
          </a:prstGeom>
          <a:solidFill>
            <a:schemeClr val="bg1"/>
          </a:solidFill>
        </p:spPr>
        <p:txBody>
          <a:bodyPr wrap="none" rtlCol="0">
            <a:spAutoFit/>
          </a:bodyPr>
          <a:lstStyle/>
          <a:p>
            <a:r>
              <a:rPr lang="en-US" dirty="0"/>
              <a:t>Tumor-</a:t>
            </a:r>
          </a:p>
          <a:p>
            <a:r>
              <a:rPr lang="en-US" dirty="0"/>
              <a:t>associated</a:t>
            </a:r>
          </a:p>
        </p:txBody>
      </p:sp>
      <p:sp>
        <p:nvSpPr>
          <p:cNvPr id="11" name="TextBox 10">
            <a:extLst>
              <a:ext uri="{FF2B5EF4-FFF2-40B4-BE49-F238E27FC236}">
                <a16:creationId xmlns:a16="http://schemas.microsoft.com/office/drawing/2014/main" id="{C6850E04-69DC-4E54-8594-B97A30076FD4}"/>
              </a:ext>
            </a:extLst>
          </p:cNvPr>
          <p:cNvSpPr txBox="1"/>
          <p:nvPr/>
        </p:nvSpPr>
        <p:spPr>
          <a:xfrm>
            <a:off x="8171665" y="5661546"/>
            <a:ext cx="1458220" cy="646331"/>
          </a:xfrm>
          <a:prstGeom prst="rect">
            <a:avLst/>
          </a:prstGeom>
          <a:solidFill>
            <a:schemeClr val="bg1"/>
          </a:solidFill>
        </p:spPr>
        <p:txBody>
          <a:bodyPr wrap="none" rtlCol="0">
            <a:spAutoFit/>
          </a:bodyPr>
          <a:lstStyle/>
          <a:p>
            <a:r>
              <a:rPr lang="en-US" dirty="0"/>
              <a:t>Transcription </a:t>
            </a:r>
          </a:p>
          <a:p>
            <a:r>
              <a:rPr lang="en-US" dirty="0"/>
              <a:t>factor</a:t>
            </a:r>
          </a:p>
        </p:txBody>
      </p:sp>
      <p:sp>
        <p:nvSpPr>
          <p:cNvPr id="12" name="TextBox 11">
            <a:extLst>
              <a:ext uri="{FF2B5EF4-FFF2-40B4-BE49-F238E27FC236}">
                <a16:creationId xmlns:a16="http://schemas.microsoft.com/office/drawing/2014/main" id="{F817E86A-CDFF-4DD0-8895-B2CEFF8F8543}"/>
              </a:ext>
            </a:extLst>
          </p:cNvPr>
          <p:cNvSpPr txBox="1"/>
          <p:nvPr/>
        </p:nvSpPr>
        <p:spPr>
          <a:xfrm>
            <a:off x="6688546" y="5650369"/>
            <a:ext cx="1510926" cy="369332"/>
          </a:xfrm>
          <a:prstGeom prst="rect">
            <a:avLst/>
          </a:prstGeom>
          <a:solidFill>
            <a:schemeClr val="bg1"/>
          </a:solidFill>
        </p:spPr>
        <p:txBody>
          <a:bodyPr wrap="none" rtlCol="0">
            <a:spAutoFit/>
          </a:bodyPr>
          <a:lstStyle/>
          <a:p>
            <a:r>
              <a:rPr lang="en-US" dirty="0"/>
              <a:t>Housekeeping</a:t>
            </a:r>
          </a:p>
        </p:txBody>
      </p:sp>
      <p:sp>
        <p:nvSpPr>
          <p:cNvPr id="13" name="TextBox 12">
            <a:extLst>
              <a:ext uri="{FF2B5EF4-FFF2-40B4-BE49-F238E27FC236}">
                <a16:creationId xmlns:a16="http://schemas.microsoft.com/office/drawing/2014/main" id="{E39B36B2-C846-4437-A4C6-A1F6CAB46A40}"/>
              </a:ext>
            </a:extLst>
          </p:cNvPr>
          <p:cNvSpPr txBox="1"/>
          <p:nvPr/>
        </p:nvSpPr>
        <p:spPr>
          <a:xfrm rot="16200000">
            <a:off x="5699966" y="3834490"/>
            <a:ext cx="902491" cy="369332"/>
          </a:xfrm>
          <a:prstGeom prst="rect">
            <a:avLst/>
          </a:prstGeom>
          <a:solidFill>
            <a:schemeClr val="bg1"/>
          </a:solidFill>
        </p:spPr>
        <p:txBody>
          <a:bodyPr wrap="none" rtlCol="0">
            <a:spAutoFit/>
          </a:bodyPr>
          <a:lstStyle/>
          <a:p>
            <a:r>
              <a:rPr lang="en-US" dirty="0"/>
              <a:t># genes</a:t>
            </a:r>
          </a:p>
        </p:txBody>
      </p:sp>
    </p:spTree>
    <p:extLst>
      <p:ext uri="{BB962C8B-B14F-4D97-AF65-F5344CB8AC3E}">
        <p14:creationId xmlns:p14="http://schemas.microsoft.com/office/powerpoint/2010/main" val="2457711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1A5AF-AE54-4938-8A81-74056BCCDFDA}"/>
              </a:ext>
            </a:extLst>
          </p:cNvPr>
          <p:cNvSpPr>
            <a:spLocks noGrp="1"/>
          </p:cNvSpPr>
          <p:nvPr>
            <p:ph type="title"/>
          </p:nvPr>
        </p:nvSpPr>
        <p:spPr>
          <a:xfrm>
            <a:off x="0" y="0"/>
            <a:ext cx="12192000" cy="1325563"/>
          </a:xfrm>
        </p:spPr>
        <p:txBody>
          <a:bodyPr/>
          <a:lstStyle/>
          <a:p>
            <a:r>
              <a:rPr lang="en-US" dirty="0"/>
              <a:t>Pie chart and </a:t>
            </a:r>
            <a:r>
              <a:rPr lang="en-US" dirty="0" err="1"/>
              <a:t>barchart</a:t>
            </a:r>
            <a:r>
              <a:rPr lang="en-US" dirty="0"/>
              <a:t> make different points</a:t>
            </a:r>
          </a:p>
        </p:txBody>
      </p:sp>
      <p:sp>
        <p:nvSpPr>
          <p:cNvPr id="7" name="Rectangle 6">
            <a:extLst>
              <a:ext uri="{FF2B5EF4-FFF2-40B4-BE49-F238E27FC236}">
                <a16:creationId xmlns:a16="http://schemas.microsoft.com/office/drawing/2014/main" id="{FC57B7BE-8A5D-47F3-B295-6FCD6871E593}"/>
              </a:ext>
            </a:extLst>
          </p:cNvPr>
          <p:cNvSpPr/>
          <p:nvPr/>
        </p:nvSpPr>
        <p:spPr>
          <a:xfrm>
            <a:off x="1906908" y="1033059"/>
            <a:ext cx="8745914" cy="1815882"/>
          </a:xfrm>
          <a:prstGeom prst="rect">
            <a:avLst/>
          </a:prstGeom>
        </p:spPr>
        <p:txBody>
          <a:bodyPr wrap="square">
            <a:spAutoFit/>
          </a:bodyPr>
          <a:lstStyle/>
          <a:p>
            <a:r>
              <a:rPr lang="en-US" sz="2800" dirty="0"/>
              <a:t>Q: Which is better to show when your message is that…</a:t>
            </a:r>
          </a:p>
          <a:p>
            <a:pPr marL="457200" indent="-457200">
              <a:buFont typeface="Arial" panose="020B0604020202020204" pitchFamily="34" charset="0"/>
              <a:buChar char="•"/>
            </a:pPr>
            <a:r>
              <a:rPr lang="en-US" sz="2800" dirty="0"/>
              <a:t>the combination of TF and TA jointly had a small majority over the HK or</a:t>
            </a:r>
          </a:p>
          <a:p>
            <a:pPr marL="457200" indent="-457200">
              <a:buFont typeface="Arial" panose="020B0604020202020204" pitchFamily="34" charset="0"/>
              <a:buChar char="•"/>
            </a:pPr>
            <a:r>
              <a:rPr lang="en-US" sz="2800" dirty="0"/>
              <a:t>HK is big compared to each of the others ?</a:t>
            </a:r>
          </a:p>
        </p:txBody>
      </p:sp>
      <p:sp>
        <p:nvSpPr>
          <p:cNvPr id="8" name="Rectangle 7">
            <a:extLst>
              <a:ext uri="{FF2B5EF4-FFF2-40B4-BE49-F238E27FC236}">
                <a16:creationId xmlns:a16="http://schemas.microsoft.com/office/drawing/2014/main" id="{C65F6DBD-3EF9-48A0-9954-07EB81C9AB01}"/>
              </a:ext>
            </a:extLst>
          </p:cNvPr>
          <p:cNvSpPr/>
          <p:nvPr/>
        </p:nvSpPr>
        <p:spPr>
          <a:xfrm>
            <a:off x="6553544" y="6543181"/>
            <a:ext cx="5456045" cy="307777"/>
          </a:xfrm>
          <a:prstGeom prst="rect">
            <a:avLst/>
          </a:prstGeom>
        </p:spPr>
        <p:txBody>
          <a:bodyPr wrap="none">
            <a:spAutoFit/>
          </a:bodyPr>
          <a:lstStyle/>
          <a:p>
            <a:r>
              <a:rPr lang="en-US" sz="1400" dirty="0"/>
              <a:t>Adapted from Fundamentals of Data Visualization, Wilke, O’Reilly, 1</a:t>
            </a:r>
            <a:r>
              <a:rPr lang="en-US" sz="1400" baseline="30000" dirty="0"/>
              <a:t>st</a:t>
            </a:r>
            <a:r>
              <a:rPr lang="en-US" sz="1400" dirty="0"/>
              <a:t> Ed.</a:t>
            </a:r>
          </a:p>
        </p:txBody>
      </p:sp>
      <p:grpSp>
        <p:nvGrpSpPr>
          <p:cNvPr id="3" name="Group 2">
            <a:extLst>
              <a:ext uri="{FF2B5EF4-FFF2-40B4-BE49-F238E27FC236}">
                <a16:creationId xmlns:a16="http://schemas.microsoft.com/office/drawing/2014/main" id="{094FA6B9-F1D6-45F7-9E37-B89BCAE0A0BE}"/>
              </a:ext>
            </a:extLst>
          </p:cNvPr>
          <p:cNvGrpSpPr/>
          <p:nvPr/>
        </p:nvGrpSpPr>
        <p:grpSpPr>
          <a:xfrm>
            <a:off x="1842764" y="2848941"/>
            <a:ext cx="4368253" cy="3670299"/>
            <a:chOff x="1870947" y="2812764"/>
            <a:chExt cx="5083488" cy="4088159"/>
          </a:xfrm>
        </p:grpSpPr>
        <p:pic>
          <p:nvPicPr>
            <p:cNvPr id="10" name="Picture 9">
              <a:extLst>
                <a:ext uri="{FF2B5EF4-FFF2-40B4-BE49-F238E27FC236}">
                  <a16:creationId xmlns:a16="http://schemas.microsoft.com/office/drawing/2014/main" id="{16FB6B43-7A27-48D6-B51C-CD311A335CC1}"/>
                </a:ext>
              </a:extLst>
            </p:cNvPr>
            <p:cNvPicPr>
              <a:picLocks noChangeAspect="1"/>
            </p:cNvPicPr>
            <p:nvPr/>
          </p:nvPicPr>
          <p:blipFill>
            <a:blip r:embed="rId3"/>
            <a:stretch>
              <a:fillRect/>
            </a:stretch>
          </p:blipFill>
          <p:spPr>
            <a:xfrm>
              <a:off x="1945533" y="2812764"/>
              <a:ext cx="5008902" cy="3736315"/>
            </a:xfrm>
            <a:prstGeom prst="rect">
              <a:avLst/>
            </a:prstGeom>
          </p:spPr>
        </p:pic>
        <p:sp>
          <p:nvSpPr>
            <p:cNvPr id="11" name="TextBox 10">
              <a:extLst>
                <a:ext uri="{FF2B5EF4-FFF2-40B4-BE49-F238E27FC236}">
                  <a16:creationId xmlns:a16="http://schemas.microsoft.com/office/drawing/2014/main" id="{628B9231-B03F-41B7-A47B-BAE8AC668765}"/>
                </a:ext>
              </a:extLst>
            </p:cNvPr>
            <p:cNvSpPr txBox="1"/>
            <p:nvPr/>
          </p:nvSpPr>
          <p:spPr>
            <a:xfrm>
              <a:off x="5523428" y="6246223"/>
              <a:ext cx="1167499" cy="646331"/>
            </a:xfrm>
            <a:prstGeom prst="rect">
              <a:avLst/>
            </a:prstGeom>
            <a:solidFill>
              <a:schemeClr val="bg1"/>
            </a:solidFill>
          </p:spPr>
          <p:txBody>
            <a:bodyPr wrap="none" rtlCol="0">
              <a:spAutoFit/>
            </a:bodyPr>
            <a:lstStyle/>
            <a:p>
              <a:r>
                <a:rPr lang="en-US" dirty="0"/>
                <a:t>Tumor-</a:t>
              </a:r>
            </a:p>
            <a:p>
              <a:r>
                <a:rPr lang="en-US" dirty="0"/>
                <a:t>associated</a:t>
              </a:r>
            </a:p>
          </p:txBody>
        </p:sp>
        <p:sp>
          <p:nvSpPr>
            <p:cNvPr id="12" name="TextBox 11">
              <a:extLst>
                <a:ext uri="{FF2B5EF4-FFF2-40B4-BE49-F238E27FC236}">
                  <a16:creationId xmlns:a16="http://schemas.microsoft.com/office/drawing/2014/main" id="{2756D6B0-20C3-48AE-9161-32557B315772}"/>
                </a:ext>
              </a:extLst>
            </p:cNvPr>
            <p:cNvSpPr txBox="1"/>
            <p:nvPr/>
          </p:nvSpPr>
          <p:spPr>
            <a:xfrm>
              <a:off x="3979816" y="6254592"/>
              <a:ext cx="1458220" cy="646331"/>
            </a:xfrm>
            <a:prstGeom prst="rect">
              <a:avLst/>
            </a:prstGeom>
            <a:solidFill>
              <a:schemeClr val="bg1"/>
            </a:solidFill>
          </p:spPr>
          <p:txBody>
            <a:bodyPr wrap="none" rtlCol="0">
              <a:spAutoFit/>
            </a:bodyPr>
            <a:lstStyle/>
            <a:p>
              <a:r>
                <a:rPr lang="en-US" dirty="0"/>
                <a:t>Transcription </a:t>
              </a:r>
            </a:p>
            <a:p>
              <a:r>
                <a:rPr lang="en-US" dirty="0"/>
                <a:t>factor</a:t>
              </a:r>
            </a:p>
          </p:txBody>
        </p:sp>
        <p:sp>
          <p:nvSpPr>
            <p:cNvPr id="13" name="TextBox 12">
              <a:extLst>
                <a:ext uri="{FF2B5EF4-FFF2-40B4-BE49-F238E27FC236}">
                  <a16:creationId xmlns:a16="http://schemas.microsoft.com/office/drawing/2014/main" id="{BF37684A-AFB4-4220-8ABD-034569136BE8}"/>
                </a:ext>
              </a:extLst>
            </p:cNvPr>
            <p:cNvSpPr txBox="1"/>
            <p:nvPr/>
          </p:nvSpPr>
          <p:spPr>
            <a:xfrm>
              <a:off x="2388469" y="6235935"/>
              <a:ext cx="1510926" cy="369332"/>
            </a:xfrm>
            <a:prstGeom prst="rect">
              <a:avLst/>
            </a:prstGeom>
            <a:solidFill>
              <a:schemeClr val="bg1"/>
            </a:solidFill>
          </p:spPr>
          <p:txBody>
            <a:bodyPr wrap="none" rtlCol="0">
              <a:spAutoFit/>
            </a:bodyPr>
            <a:lstStyle/>
            <a:p>
              <a:r>
                <a:rPr lang="en-US" dirty="0"/>
                <a:t>Housekeeping</a:t>
              </a:r>
            </a:p>
          </p:txBody>
        </p:sp>
        <p:sp>
          <p:nvSpPr>
            <p:cNvPr id="14" name="TextBox 13">
              <a:extLst>
                <a:ext uri="{FF2B5EF4-FFF2-40B4-BE49-F238E27FC236}">
                  <a16:creationId xmlns:a16="http://schemas.microsoft.com/office/drawing/2014/main" id="{7827AA48-6D8F-4C31-AC4C-8D826552D055}"/>
                </a:ext>
              </a:extLst>
            </p:cNvPr>
            <p:cNvSpPr txBox="1"/>
            <p:nvPr/>
          </p:nvSpPr>
          <p:spPr>
            <a:xfrm rot="16200000">
              <a:off x="1604367" y="4432888"/>
              <a:ext cx="902491" cy="369332"/>
            </a:xfrm>
            <a:prstGeom prst="rect">
              <a:avLst/>
            </a:prstGeom>
            <a:solidFill>
              <a:schemeClr val="bg1"/>
            </a:solidFill>
          </p:spPr>
          <p:txBody>
            <a:bodyPr wrap="none" rtlCol="0">
              <a:spAutoFit/>
            </a:bodyPr>
            <a:lstStyle/>
            <a:p>
              <a:r>
                <a:rPr lang="en-US" dirty="0"/>
                <a:t># genes</a:t>
              </a:r>
            </a:p>
          </p:txBody>
        </p:sp>
      </p:grpSp>
      <p:grpSp>
        <p:nvGrpSpPr>
          <p:cNvPr id="4" name="Group 3">
            <a:extLst>
              <a:ext uri="{FF2B5EF4-FFF2-40B4-BE49-F238E27FC236}">
                <a16:creationId xmlns:a16="http://schemas.microsoft.com/office/drawing/2014/main" id="{E9F388DC-A39F-40A9-9985-27FAF636A752}"/>
              </a:ext>
            </a:extLst>
          </p:cNvPr>
          <p:cNvGrpSpPr/>
          <p:nvPr/>
        </p:nvGrpSpPr>
        <p:grpSpPr>
          <a:xfrm>
            <a:off x="6211017" y="2848941"/>
            <a:ext cx="5798572" cy="3700139"/>
            <a:chOff x="6211017" y="2848941"/>
            <a:chExt cx="5798572" cy="3700139"/>
          </a:xfrm>
        </p:grpSpPr>
        <p:pic>
          <p:nvPicPr>
            <p:cNvPr id="15" name="Picture 14">
              <a:extLst>
                <a:ext uri="{FF2B5EF4-FFF2-40B4-BE49-F238E27FC236}">
                  <a16:creationId xmlns:a16="http://schemas.microsoft.com/office/drawing/2014/main" id="{9702102A-D462-4EE8-8B37-0CE8D1BC09EE}"/>
                </a:ext>
              </a:extLst>
            </p:cNvPr>
            <p:cNvPicPr>
              <a:picLocks noChangeAspect="1"/>
            </p:cNvPicPr>
            <p:nvPr/>
          </p:nvPicPr>
          <p:blipFill>
            <a:blip r:embed="rId4"/>
            <a:stretch>
              <a:fillRect/>
            </a:stretch>
          </p:blipFill>
          <p:spPr>
            <a:xfrm>
              <a:off x="6835423" y="3087102"/>
              <a:ext cx="4424163" cy="3461978"/>
            </a:xfrm>
            <a:prstGeom prst="rect">
              <a:avLst/>
            </a:prstGeom>
          </p:spPr>
        </p:pic>
        <p:sp>
          <p:nvSpPr>
            <p:cNvPr id="16" name="TextBox 15">
              <a:extLst>
                <a:ext uri="{FF2B5EF4-FFF2-40B4-BE49-F238E27FC236}">
                  <a16:creationId xmlns:a16="http://schemas.microsoft.com/office/drawing/2014/main" id="{A35E2F45-3676-4079-AC91-42390C916B9E}"/>
                </a:ext>
              </a:extLst>
            </p:cNvPr>
            <p:cNvSpPr txBox="1"/>
            <p:nvPr/>
          </p:nvSpPr>
          <p:spPr>
            <a:xfrm>
              <a:off x="10806547" y="5390855"/>
              <a:ext cx="1203042" cy="646331"/>
            </a:xfrm>
            <a:prstGeom prst="rect">
              <a:avLst/>
            </a:prstGeom>
            <a:solidFill>
              <a:schemeClr val="bg1"/>
            </a:solidFill>
          </p:spPr>
          <p:txBody>
            <a:bodyPr wrap="square" rtlCol="0">
              <a:spAutoFit/>
            </a:bodyPr>
            <a:lstStyle/>
            <a:p>
              <a:r>
                <a:rPr lang="en-US" dirty="0"/>
                <a:t>Tumor-</a:t>
              </a:r>
            </a:p>
            <a:p>
              <a:r>
                <a:rPr lang="en-US" dirty="0"/>
                <a:t>associated</a:t>
              </a:r>
            </a:p>
          </p:txBody>
        </p:sp>
        <p:sp>
          <p:nvSpPr>
            <p:cNvPr id="17" name="TextBox 16">
              <a:extLst>
                <a:ext uri="{FF2B5EF4-FFF2-40B4-BE49-F238E27FC236}">
                  <a16:creationId xmlns:a16="http://schemas.microsoft.com/office/drawing/2014/main" id="{5273E72F-241B-4200-B22C-D03DE4413F23}"/>
                </a:ext>
              </a:extLst>
            </p:cNvPr>
            <p:cNvSpPr txBox="1"/>
            <p:nvPr/>
          </p:nvSpPr>
          <p:spPr>
            <a:xfrm>
              <a:off x="9506955" y="2848941"/>
              <a:ext cx="1479236" cy="646331"/>
            </a:xfrm>
            <a:prstGeom prst="rect">
              <a:avLst/>
            </a:prstGeom>
            <a:solidFill>
              <a:schemeClr val="bg1"/>
            </a:solidFill>
          </p:spPr>
          <p:txBody>
            <a:bodyPr wrap="square" rtlCol="0">
              <a:spAutoFit/>
            </a:bodyPr>
            <a:lstStyle/>
            <a:p>
              <a:r>
                <a:rPr lang="en-US" dirty="0"/>
                <a:t>Transcription factor</a:t>
              </a:r>
            </a:p>
          </p:txBody>
        </p:sp>
        <p:sp>
          <p:nvSpPr>
            <p:cNvPr id="18" name="TextBox 17">
              <a:extLst>
                <a:ext uri="{FF2B5EF4-FFF2-40B4-BE49-F238E27FC236}">
                  <a16:creationId xmlns:a16="http://schemas.microsoft.com/office/drawing/2014/main" id="{97EA4FF6-36D5-48B9-AB4C-53B2594175F3}"/>
                </a:ext>
              </a:extLst>
            </p:cNvPr>
            <p:cNvSpPr txBox="1"/>
            <p:nvPr/>
          </p:nvSpPr>
          <p:spPr>
            <a:xfrm>
              <a:off x="6211017" y="4707420"/>
              <a:ext cx="1514913" cy="369332"/>
            </a:xfrm>
            <a:prstGeom prst="rect">
              <a:avLst/>
            </a:prstGeom>
            <a:solidFill>
              <a:schemeClr val="bg1"/>
            </a:solidFill>
          </p:spPr>
          <p:txBody>
            <a:bodyPr wrap="square" rtlCol="0">
              <a:spAutoFit/>
            </a:bodyPr>
            <a:lstStyle/>
            <a:p>
              <a:r>
                <a:rPr lang="en-US" dirty="0"/>
                <a:t>Housekeeping</a:t>
              </a:r>
            </a:p>
          </p:txBody>
        </p:sp>
      </p:grpSp>
    </p:spTree>
    <p:extLst>
      <p:ext uri="{BB962C8B-B14F-4D97-AF65-F5344CB8AC3E}">
        <p14:creationId xmlns:p14="http://schemas.microsoft.com/office/powerpoint/2010/main" val="3442806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1A5AF-AE54-4938-8A81-74056BCCDFDA}"/>
              </a:ext>
            </a:extLst>
          </p:cNvPr>
          <p:cNvSpPr>
            <a:spLocks noGrp="1"/>
          </p:cNvSpPr>
          <p:nvPr>
            <p:ph type="title"/>
          </p:nvPr>
        </p:nvSpPr>
        <p:spPr>
          <a:xfrm>
            <a:off x="0" y="0"/>
            <a:ext cx="11353800" cy="1325563"/>
          </a:xfrm>
        </p:spPr>
        <p:txBody>
          <a:bodyPr/>
          <a:lstStyle/>
          <a:p>
            <a:r>
              <a:rPr lang="en-US" dirty="0"/>
              <a:t>Pie chart and </a:t>
            </a:r>
            <a:r>
              <a:rPr lang="en-US" dirty="0" err="1"/>
              <a:t>barchart</a:t>
            </a:r>
            <a:r>
              <a:rPr lang="en-US" dirty="0"/>
              <a:t> make different points</a:t>
            </a:r>
          </a:p>
        </p:txBody>
      </p:sp>
      <p:sp>
        <p:nvSpPr>
          <p:cNvPr id="7" name="Rectangle 6">
            <a:extLst>
              <a:ext uri="{FF2B5EF4-FFF2-40B4-BE49-F238E27FC236}">
                <a16:creationId xmlns:a16="http://schemas.microsoft.com/office/drawing/2014/main" id="{FC57B7BE-8A5D-47F3-B295-6FCD6871E593}"/>
              </a:ext>
            </a:extLst>
          </p:cNvPr>
          <p:cNvSpPr/>
          <p:nvPr/>
        </p:nvSpPr>
        <p:spPr>
          <a:xfrm>
            <a:off x="2240277" y="1075645"/>
            <a:ext cx="8745914" cy="1384995"/>
          </a:xfrm>
          <a:prstGeom prst="rect">
            <a:avLst/>
          </a:prstGeom>
        </p:spPr>
        <p:txBody>
          <a:bodyPr wrap="square">
            <a:spAutoFit/>
          </a:bodyPr>
          <a:lstStyle/>
          <a:p>
            <a:r>
              <a:rPr lang="en-US" sz="2800" dirty="0"/>
              <a:t>Q: Which is better to use when there are</a:t>
            </a:r>
          </a:p>
          <a:p>
            <a:pPr marL="457200" indent="-457200">
              <a:buFont typeface="Arial" panose="020B0604020202020204" pitchFamily="34" charset="0"/>
              <a:buChar char="•"/>
            </a:pPr>
            <a:r>
              <a:rPr lang="en-US" sz="2800" dirty="0"/>
              <a:t>only those three gene groups or</a:t>
            </a:r>
          </a:p>
          <a:p>
            <a:pPr marL="457200" indent="-457200">
              <a:buFont typeface="Arial" panose="020B0604020202020204" pitchFamily="34" charset="0"/>
              <a:buChar char="•"/>
            </a:pPr>
            <a:r>
              <a:rPr lang="en-US" sz="2800" dirty="0"/>
              <a:t>other gene groups?</a:t>
            </a:r>
          </a:p>
        </p:txBody>
      </p:sp>
      <p:sp>
        <p:nvSpPr>
          <p:cNvPr id="8" name="Rectangle 7">
            <a:extLst>
              <a:ext uri="{FF2B5EF4-FFF2-40B4-BE49-F238E27FC236}">
                <a16:creationId xmlns:a16="http://schemas.microsoft.com/office/drawing/2014/main" id="{C65F6DBD-3EF9-48A0-9954-07EB81C9AB01}"/>
              </a:ext>
            </a:extLst>
          </p:cNvPr>
          <p:cNvSpPr/>
          <p:nvPr/>
        </p:nvSpPr>
        <p:spPr>
          <a:xfrm>
            <a:off x="6553544" y="6549080"/>
            <a:ext cx="5456045" cy="307777"/>
          </a:xfrm>
          <a:prstGeom prst="rect">
            <a:avLst/>
          </a:prstGeom>
        </p:spPr>
        <p:txBody>
          <a:bodyPr wrap="none">
            <a:spAutoFit/>
          </a:bodyPr>
          <a:lstStyle/>
          <a:p>
            <a:r>
              <a:rPr lang="en-US" sz="1400" dirty="0"/>
              <a:t>Adapted from Fundamentals of Data Visualization, Wilke, O’Reilly, 1</a:t>
            </a:r>
            <a:r>
              <a:rPr lang="en-US" sz="1400" baseline="30000" dirty="0"/>
              <a:t>st</a:t>
            </a:r>
            <a:r>
              <a:rPr lang="en-US" sz="1400" dirty="0"/>
              <a:t> Ed.</a:t>
            </a:r>
          </a:p>
        </p:txBody>
      </p:sp>
      <p:grpSp>
        <p:nvGrpSpPr>
          <p:cNvPr id="3" name="Group 2">
            <a:extLst>
              <a:ext uri="{FF2B5EF4-FFF2-40B4-BE49-F238E27FC236}">
                <a16:creationId xmlns:a16="http://schemas.microsoft.com/office/drawing/2014/main" id="{094FA6B9-F1D6-45F7-9E37-B89BCAE0A0BE}"/>
              </a:ext>
            </a:extLst>
          </p:cNvPr>
          <p:cNvGrpSpPr/>
          <p:nvPr/>
        </p:nvGrpSpPr>
        <p:grpSpPr>
          <a:xfrm>
            <a:off x="1758413" y="2737479"/>
            <a:ext cx="4368253" cy="3670299"/>
            <a:chOff x="1870947" y="2812764"/>
            <a:chExt cx="5083488" cy="4088159"/>
          </a:xfrm>
        </p:grpSpPr>
        <p:pic>
          <p:nvPicPr>
            <p:cNvPr id="10" name="Picture 9">
              <a:extLst>
                <a:ext uri="{FF2B5EF4-FFF2-40B4-BE49-F238E27FC236}">
                  <a16:creationId xmlns:a16="http://schemas.microsoft.com/office/drawing/2014/main" id="{16FB6B43-7A27-48D6-B51C-CD311A335CC1}"/>
                </a:ext>
              </a:extLst>
            </p:cNvPr>
            <p:cNvPicPr>
              <a:picLocks noChangeAspect="1"/>
            </p:cNvPicPr>
            <p:nvPr/>
          </p:nvPicPr>
          <p:blipFill>
            <a:blip r:embed="rId3"/>
            <a:stretch>
              <a:fillRect/>
            </a:stretch>
          </p:blipFill>
          <p:spPr>
            <a:xfrm>
              <a:off x="1945533" y="2812764"/>
              <a:ext cx="5008902" cy="3736315"/>
            </a:xfrm>
            <a:prstGeom prst="rect">
              <a:avLst/>
            </a:prstGeom>
          </p:spPr>
        </p:pic>
        <p:sp>
          <p:nvSpPr>
            <p:cNvPr id="11" name="TextBox 10">
              <a:extLst>
                <a:ext uri="{FF2B5EF4-FFF2-40B4-BE49-F238E27FC236}">
                  <a16:creationId xmlns:a16="http://schemas.microsoft.com/office/drawing/2014/main" id="{628B9231-B03F-41B7-A47B-BAE8AC668765}"/>
                </a:ext>
              </a:extLst>
            </p:cNvPr>
            <p:cNvSpPr txBox="1"/>
            <p:nvPr/>
          </p:nvSpPr>
          <p:spPr>
            <a:xfrm>
              <a:off x="5523428" y="6246223"/>
              <a:ext cx="1167499" cy="646331"/>
            </a:xfrm>
            <a:prstGeom prst="rect">
              <a:avLst/>
            </a:prstGeom>
            <a:solidFill>
              <a:schemeClr val="bg1"/>
            </a:solidFill>
          </p:spPr>
          <p:txBody>
            <a:bodyPr wrap="none" rtlCol="0">
              <a:spAutoFit/>
            </a:bodyPr>
            <a:lstStyle/>
            <a:p>
              <a:r>
                <a:rPr lang="en-US" dirty="0"/>
                <a:t>Tumor-</a:t>
              </a:r>
            </a:p>
            <a:p>
              <a:r>
                <a:rPr lang="en-US" dirty="0"/>
                <a:t>associated</a:t>
              </a:r>
            </a:p>
          </p:txBody>
        </p:sp>
        <p:sp>
          <p:nvSpPr>
            <p:cNvPr id="12" name="TextBox 11">
              <a:extLst>
                <a:ext uri="{FF2B5EF4-FFF2-40B4-BE49-F238E27FC236}">
                  <a16:creationId xmlns:a16="http://schemas.microsoft.com/office/drawing/2014/main" id="{2756D6B0-20C3-48AE-9161-32557B315772}"/>
                </a:ext>
              </a:extLst>
            </p:cNvPr>
            <p:cNvSpPr txBox="1"/>
            <p:nvPr/>
          </p:nvSpPr>
          <p:spPr>
            <a:xfrm>
              <a:off x="3979816" y="6254592"/>
              <a:ext cx="1458220" cy="646331"/>
            </a:xfrm>
            <a:prstGeom prst="rect">
              <a:avLst/>
            </a:prstGeom>
            <a:solidFill>
              <a:schemeClr val="bg1"/>
            </a:solidFill>
          </p:spPr>
          <p:txBody>
            <a:bodyPr wrap="none" rtlCol="0">
              <a:spAutoFit/>
            </a:bodyPr>
            <a:lstStyle/>
            <a:p>
              <a:r>
                <a:rPr lang="en-US" dirty="0"/>
                <a:t>Transcription </a:t>
              </a:r>
            </a:p>
            <a:p>
              <a:r>
                <a:rPr lang="en-US" dirty="0"/>
                <a:t>factor</a:t>
              </a:r>
            </a:p>
          </p:txBody>
        </p:sp>
        <p:sp>
          <p:nvSpPr>
            <p:cNvPr id="13" name="TextBox 12">
              <a:extLst>
                <a:ext uri="{FF2B5EF4-FFF2-40B4-BE49-F238E27FC236}">
                  <a16:creationId xmlns:a16="http://schemas.microsoft.com/office/drawing/2014/main" id="{BF37684A-AFB4-4220-8ABD-034569136BE8}"/>
                </a:ext>
              </a:extLst>
            </p:cNvPr>
            <p:cNvSpPr txBox="1"/>
            <p:nvPr/>
          </p:nvSpPr>
          <p:spPr>
            <a:xfrm>
              <a:off x="2388469" y="6235935"/>
              <a:ext cx="1510926" cy="369332"/>
            </a:xfrm>
            <a:prstGeom prst="rect">
              <a:avLst/>
            </a:prstGeom>
            <a:solidFill>
              <a:schemeClr val="bg1"/>
            </a:solidFill>
          </p:spPr>
          <p:txBody>
            <a:bodyPr wrap="none" rtlCol="0">
              <a:spAutoFit/>
            </a:bodyPr>
            <a:lstStyle/>
            <a:p>
              <a:r>
                <a:rPr lang="en-US" dirty="0"/>
                <a:t>Housekeeping</a:t>
              </a:r>
            </a:p>
          </p:txBody>
        </p:sp>
        <p:sp>
          <p:nvSpPr>
            <p:cNvPr id="14" name="TextBox 13">
              <a:extLst>
                <a:ext uri="{FF2B5EF4-FFF2-40B4-BE49-F238E27FC236}">
                  <a16:creationId xmlns:a16="http://schemas.microsoft.com/office/drawing/2014/main" id="{7827AA48-6D8F-4C31-AC4C-8D826552D055}"/>
                </a:ext>
              </a:extLst>
            </p:cNvPr>
            <p:cNvSpPr txBox="1"/>
            <p:nvPr/>
          </p:nvSpPr>
          <p:spPr>
            <a:xfrm rot="16200000">
              <a:off x="1604367" y="4432888"/>
              <a:ext cx="902491" cy="369332"/>
            </a:xfrm>
            <a:prstGeom prst="rect">
              <a:avLst/>
            </a:prstGeom>
            <a:solidFill>
              <a:schemeClr val="bg1"/>
            </a:solidFill>
          </p:spPr>
          <p:txBody>
            <a:bodyPr wrap="none" rtlCol="0">
              <a:spAutoFit/>
            </a:bodyPr>
            <a:lstStyle/>
            <a:p>
              <a:r>
                <a:rPr lang="en-US" dirty="0"/>
                <a:t># genes</a:t>
              </a:r>
            </a:p>
          </p:txBody>
        </p:sp>
      </p:grpSp>
      <p:pic>
        <p:nvPicPr>
          <p:cNvPr id="15" name="Picture 14">
            <a:extLst>
              <a:ext uri="{FF2B5EF4-FFF2-40B4-BE49-F238E27FC236}">
                <a16:creationId xmlns:a16="http://schemas.microsoft.com/office/drawing/2014/main" id="{9702102A-D462-4EE8-8B37-0CE8D1BC09EE}"/>
              </a:ext>
            </a:extLst>
          </p:cNvPr>
          <p:cNvPicPr>
            <a:picLocks noChangeAspect="1"/>
          </p:cNvPicPr>
          <p:nvPr/>
        </p:nvPicPr>
        <p:blipFill>
          <a:blip r:embed="rId4"/>
          <a:stretch>
            <a:fillRect/>
          </a:stretch>
        </p:blipFill>
        <p:spPr>
          <a:xfrm>
            <a:off x="6835423" y="3087102"/>
            <a:ext cx="4424163" cy="3461978"/>
          </a:xfrm>
          <a:prstGeom prst="rect">
            <a:avLst/>
          </a:prstGeom>
        </p:spPr>
      </p:pic>
      <p:sp>
        <p:nvSpPr>
          <p:cNvPr id="16" name="TextBox 15">
            <a:extLst>
              <a:ext uri="{FF2B5EF4-FFF2-40B4-BE49-F238E27FC236}">
                <a16:creationId xmlns:a16="http://schemas.microsoft.com/office/drawing/2014/main" id="{A35E2F45-3676-4079-AC91-42390C916B9E}"/>
              </a:ext>
            </a:extLst>
          </p:cNvPr>
          <p:cNvSpPr txBox="1"/>
          <p:nvPr/>
        </p:nvSpPr>
        <p:spPr>
          <a:xfrm>
            <a:off x="10806547" y="5390855"/>
            <a:ext cx="1203042" cy="646331"/>
          </a:xfrm>
          <a:prstGeom prst="rect">
            <a:avLst/>
          </a:prstGeom>
          <a:solidFill>
            <a:schemeClr val="bg1"/>
          </a:solidFill>
        </p:spPr>
        <p:txBody>
          <a:bodyPr wrap="square" rtlCol="0">
            <a:spAutoFit/>
          </a:bodyPr>
          <a:lstStyle/>
          <a:p>
            <a:r>
              <a:rPr lang="en-US" dirty="0"/>
              <a:t>Tumor-</a:t>
            </a:r>
          </a:p>
          <a:p>
            <a:r>
              <a:rPr lang="en-US" dirty="0"/>
              <a:t>associated</a:t>
            </a:r>
          </a:p>
        </p:txBody>
      </p:sp>
      <p:sp>
        <p:nvSpPr>
          <p:cNvPr id="17" name="TextBox 16">
            <a:extLst>
              <a:ext uri="{FF2B5EF4-FFF2-40B4-BE49-F238E27FC236}">
                <a16:creationId xmlns:a16="http://schemas.microsoft.com/office/drawing/2014/main" id="{5273E72F-241B-4200-B22C-D03DE4413F23}"/>
              </a:ext>
            </a:extLst>
          </p:cNvPr>
          <p:cNvSpPr txBox="1"/>
          <p:nvPr/>
        </p:nvSpPr>
        <p:spPr>
          <a:xfrm>
            <a:off x="9506955" y="2793524"/>
            <a:ext cx="1479236" cy="646331"/>
          </a:xfrm>
          <a:prstGeom prst="rect">
            <a:avLst/>
          </a:prstGeom>
          <a:solidFill>
            <a:schemeClr val="bg1"/>
          </a:solidFill>
        </p:spPr>
        <p:txBody>
          <a:bodyPr wrap="square" rtlCol="0">
            <a:spAutoFit/>
          </a:bodyPr>
          <a:lstStyle/>
          <a:p>
            <a:r>
              <a:rPr lang="en-US" dirty="0"/>
              <a:t>Transcription factor</a:t>
            </a:r>
          </a:p>
        </p:txBody>
      </p:sp>
      <p:sp>
        <p:nvSpPr>
          <p:cNvPr id="18" name="TextBox 17">
            <a:extLst>
              <a:ext uri="{FF2B5EF4-FFF2-40B4-BE49-F238E27FC236}">
                <a16:creationId xmlns:a16="http://schemas.microsoft.com/office/drawing/2014/main" id="{97EA4FF6-36D5-48B9-AB4C-53B2594175F3}"/>
              </a:ext>
            </a:extLst>
          </p:cNvPr>
          <p:cNvSpPr txBox="1"/>
          <p:nvPr/>
        </p:nvSpPr>
        <p:spPr>
          <a:xfrm>
            <a:off x="6211017" y="4707420"/>
            <a:ext cx="1514913" cy="369332"/>
          </a:xfrm>
          <a:prstGeom prst="rect">
            <a:avLst/>
          </a:prstGeom>
          <a:solidFill>
            <a:schemeClr val="bg1"/>
          </a:solidFill>
        </p:spPr>
        <p:txBody>
          <a:bodyPr wrap="square" rtlCol="0">
            <a:spAutoFit/>
          </a:bodyPr>
          <a:lstStyle/>
          <a:p>
            <a:r>
              <a:rPr lang="en-US" dirty="0"/>
              <a:t>Housekeeping</a:t>
            </a:r>
          </a:p>
        </p:txBody>
      </p:sp>
    </p:spTree>
    <p:extLst>
      <p:ext uri="{BB962C8B-B14F-4D97-AF65-F5344CB8AC3E}">
        <p14:creationId xmlns:p14="http://schemas.microsoft.com/office/powerpoint/2010/main" val="4263683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F7B1D-EEB5-464F-A675-B52373B4E66C}"/>
              </a:ext>
            </a:extLst>
          </p:cNvPr>
          <p:cNvSpPr>
            <a:spLocks noGrp="1"/>
          </p:cNvSpPr>
          <p:nvPr>
            <p:ph type="title"/>
          </p:nvPr>
        </p:nvSpPr>
        <p:spPr>
          <a:xfrm>
            <a:off x="0" y="0"/>
            <a:ext cx="12192000" cy="1325563"/>
          </a:xfrm>
        </p:spPr>
        <p:txBody>
          <a:bodyPr/>
          <a:lstStyle/>
          <a:p>
            <a:r>
              <a:rPr lang="en-US" dirty="0"/>
              <a:t>Pros and cons of the visualizing approaches for proportions</a:t>
            </a:r>
          </a:p>
        </p:txBody>
      </p:sp>
      <p:pic>
        <p:nvPicPr>
          <p:cNvPr id="4" name="Picture 3">
            <a:extLst>
              <a:ext uri="{FF2B5EF4-FFF2-40B4-BE49-F238E27FC236}">
                <a16:creationId xmlns:a16="http://schemas.microsoft.com/office/drawing/2014/main" id="{3D5ABB72-143E-4990-8B8C-09C4939EB4A2}"/>
              </a:ext>
            </a:extLst>
          </p:cNvPr>
          <p:cNvPicPr>
            <a:picLocks noChangeAspect="1"/>
          </p:cNvPicPr>
          <p:nvPr/>
        </p:nvPicPr>
        <p:blipFill>
          <a:blip r:embed="rId3"/>
          <a:stretch>
            <a:fillRect/>
          </a:stretch>
        </p:blipFill>
        <p:spPr>
          <a:xfrm>
            <a:off x="1810870" y="2601209"/>
            <a:ext cx="6248825" cy="3749320"/>
          </a:xfrm>
          <a:prstGeom prst="rect">
            <a:avLst/>
          </a:prstGeom>
        </p:spPr>
      </p:pic>
      <p:sp>
        <p:nvSpPr>
          <p:cNvPr id="6" name="Rectangle 5">
            <a:extLst>
              <a:ext uri="{FF2B5EF4-FFF2-40B4-BE49-F238E27FC236}">
                <a16:creationId xmlns:a16="http://schemas.microsoft.com/office/drawing/2014/main" id="{C65F6DBD-3EF9-48A0-9954-07EB81C9AB01}"/>
              </a:ext>
            </a:extLst>
          </p:cNvPr>
          <p:cNvSpPr/>
          <p:nvPr/>
        </p:nvSpPr>
        <p:spPr>
          <a:xfrm>
            <a:off x="2688101" y="6357365"/>
            <a:ext cx="5456045" cy="307777"/>
          </a:xfrm>
          <a:prstGeom prst="rect">
            <a:avLst/>
          </a:prstGeom>
        </p:spPr>
        <p:txBody>
          <a:bodyPr wrap="none">
            <a:spAutoFit/>
          </a:bodyPr>
          <a:lstStyle/>
          <a:p>
            <a:r>
              <a:rPr lang="en-US" sz="1400" dirty="0"/>
              <a:t>Adapted from Fundamentals of Data Visualization, Wilke, O’Reilly, 1</a:t>
            </a:r>
            <a:r>
              <a:rPr lang="en-US" sz="1400" baseline="30000" dirty="0"/>
              <a:t>st</a:t>
            </a:r>
            <a:r>
              <a:rPr lang="en-US" sz="1400" dirty="0"/>
              <a:t> Ed.</a:t>
            </a:r>
          </a:p>
        </p:txBody>
      </p:sp>
      <p:sp>
        <p:nvSpPr>
          <p:cNvPr id="3" name="TextBox 2"/>
          <p:cNvSpPr txBox="1"/>
          <p:nvPr/>
        </p:nvSpPr>
        <p:spPr>
          <a:xfrm>
            <a:off x="8059695" y="2957601"/>
            <a:ext cx="2172261" cy="369332"/>
          </a:xfrm>
          <a:prstGeom prst="rect">
            <a:avLst/>
          </a:prstGeom>
          <a:noFill/>
        </p:spPr>
        <p:txBody>
          <a:bodyPr wrap="none" rtlCol="0">
            <a:spAutoFit/>
          </a:bodyPr>
          <a:lstStyle/>
          <a:p>
            <a:r>
              <a:rPr lang="en-US" dirty="0"/>
              <a:t>By “closing” the plots</a:t>
            </a:r>
          </a:p>
        </p:txBody>
      </p:sp>
      <p:sp>
        <p:nvSpPr>
          <p:cNvPr id="7" name="TextBox 6"/>
          <p:cNvSpPr txBox="1"/>
          <p:nvPr/>
        </p:nvSpPr>
        <p:spPr>
          <a:xfrm>
            <a:off x="8059695" y="3351726"/>
            <a:ext cx="3178628" cy="646331"/>
          </a:xfrm>
          <a:prstGeom prst="rect">
            <a:avLst/>
          </a:prstGeom>
          <a:noFill/>
        </p:spPr>
        <p:txBody>
          <a:bodyPr wrap="square" rtlCol="0">
            <a:spAutoFit/>
          </a:bodyPr>
          <a:lstStyle/>
          <a:p>
            <a:r>
              <a:rPr lang="en-US" dirty="0"/>
              <a:t>By putting them in such a way that facilitates comparison</a:t>
            </a:r>
          </a:p>
        </p:txBody>
      </p:sp>
      <p:sp>
        <p:nvSpPr>
          <p:cNvPr id="8" name="TextBox 7"/>
          <p:cNvSpPr txBox="1"/>
          <p:nvPr/>
        </p:nvSpPr>
        <p:spPr>
          <a:xfrm>
            <a:off x="8059695" y="3883704"/>
            <a:ext cx="3178628" cy="646331"/>
          </a:xfrm>
          <a:prstGeom prst="rect">
            <a:avLst/>
          </a:prstGeom>
          <a:noFill/>
        </p:spPr>
        <p:txBody>
          <a:bodyPr wrap="square" rtlCol="0">
            <a:spAutoFit/>
          </a:bodyPr>
          <a:lstStyle/>
          <a:p>
            <a:r>
              <a:rPr lang="en-US" dirty="0"/>
              <a:t>Using the behavior of the human visual system</a:t>
            </a:r>
          </a:p>
        </p:txBody>
      </p:sp>
      <p:sp>
        <p:nvSpPr>
          <p:cNvPr id="9" name="TextBox 8"/>
          <p:cNvSpPr txBox="1"/>
          <p:nvPr/>
        </p:nvSpPr>
        <p:spPr>
          <a:xfrm>
            <a:off x="8059695" y="5007294"/>
            <a:ext cx="3178628" cy="646331"/>
          </a:xfrm>
          <a:prstGeom prst="rect">
            <a:avLst/>
          </a:prstGeom>
          <a:noFill/>
        </p:spPr>
        <p:txBody>
          <a:bodyPr wrap="square" rtlCol="0">
            <a:spAutoFit/>
          </a:bodyPr>
          <a:lstStyle/>
          <a:p>
            <a:r>
              <a:rPr lang="en-US" dirty="0"/>
              <a:t>By having them all start at zero baseline</a:t>
            </a:r>
          </a:p>
        </p:txBody>
      </p:sp>
      <p:sp>
        <p:nvSpPr>
          <p:cNvPr id="10" name="TextBox 9"/>
          <p:cNvSpPr txBox="1"/>
          <p:nvPr/>
        </p:nvSpPr>
        <p:spPr>
          <a:xfrm>
            <a:off x="8059695" y="5747992"/>
            <a:ext cx="3178628" cy="646331"/>
          </a:xfrm>
          <a:prstGeom prst="rect">
            <a:avLst/>
          </a:prstGeom>
          <a:noFill/>
        </p:spPr>
        <p:txBody>
          <a:bodyPr wrap="square" rtlCol="0">
            <a:spAutoFit/>
          </a:bodyPr>
          <a:lstStyle/>
          <a:p>
            <a:r>
              <a:rPr lang="en-US" dirty="0"/>
              <a:t>By putting multiple proportions in a bar</a:t>
            </a:r>
          </a:p>
        </p:txBody>
      </p:sp>
      <p:sp>
        <p:nvSpPr>
          <p:cNvPr id="11" name="TextBox 10"/>
          <p:cNvSpPr txBox="1"/>
          <p:nvPr/>
        </p:nvSpPr>
        <p:spPr>
          <a:xfrm>
            <a:off x="8059695" y="4435560"/>
            <a:ext cx="3178628" cy="646331"/>
          </a:xfrm>
          <a:prstGeom prst="rect">
            <a:avLst/>
          </a:prstGeom>
          <a:noFill/>
        </p:spPr>
        <p:txBody>
          <a:bodyPr wrap="square" rtlCol="0">
            <a:spAutoFit/>
          </a:bodyPr>
          <a:lstStyle/>
          <a:p>
            <a:r>
              <a:rPr lang="en-US" dirty="0"/>
              <a:t>Yes for pie chart, not sure for side-by-side bars</a:t>
            </a:r>
          </a:p>
        </p:txBody>
      </p:sp>
      <p:pic>
        <p:nvPicPr>
          <p:cNvPr id="18" name="Picture 17">
            <a:extLst>
              <a:ext uri="{FF2B5EF4-FFF2-40B4-BE49-F238E27FC236}">
                <a16:creationId xmlns:a16="http://schemas.microsoft.com/office/drawing/2014/main" id="{FD034EC4-4E20-4E22-837B-02EEDA1659EF}"/>
              </a:ext>
            </a:extLst>
          </p:cNvPr>
          <p:cNvPicPr>
            <a:picLocks noChangeAspect="1"/>
          </p:cNvPicPr>
          <p:nvPr/>
        </p:nvPicPr>
        <p:blipFill>
          <a:blip r:embed="rId4"/>
          <a:stretch>
            <a:fillRect/>
          </a:stretch>
        </p:blipFill>
        <p:spPr>
          <a:xfrm>
            <a:off x="6903175" y="633864"/>
            <a:ext cx="2424964" cy="2109249"/>
          </a:xfrm>
          <a:prstGeom prst="rect">
            <a:avLst/>
          </a:prstGeom>
        </p:spPr>
      </p:pic>
      <p:pic>
        <p:nvPicPr>
          <p:cNvPr id="27" name="Picture 26">
            <a:extLst>
              <a:ext uri="{FF2B5EF4-FFF2-40B4-BE49-F238E27FC236}">
                <a16:creationId xmlns:a16="http://schemas.microsoft.com/office/drawing/2014/main" id="{A7F2D2F5-3A09-4777-9D13-4F841EA32869}"/>
              </a:ext>
            </a:extLst>
          </p:cNvPr>
          <p:cNvPicPr>
            <a:picLocks noChangeAspect="1"/>
          </p:cNvPicPr>
          <p:nvPr/>
        </p:nvPicPr>
        <p:blipFill>
          <a:blip r:embed="rId5"/>
          <a:stretch>
            <a:fillRect/>
          </a:stretch>
        </p:blipFill>
        <p:spPr>
          <a:xfrm>
            <a:off x="5326105" y="514184"/>
            <a:ext cx="1946066" cy="2149181"/>
          </a:xfrm>
          <a:prstGeom prst="rect">
            <a:avLst/>
          </a:prstGeom>
        </p:spPr>
      </p:pic>
      <p:pic>
        <p:nvPicPr>
          <p:cNvPr id="28" name="Picture 27">
            <a:extLst>
              <a:ext uri="{FF2B5EF4-FFF2-40B4-BE49-F238E27FC236}">
                <a16:creationId xmlns:a16="http://schemas.microsoft.com/office/drawing/2014/main" id="{EBE00E86-E29D-49CA-B6C6-888F2B2ECDA4}"/>
              </a:ext>
            </a:extLst>
          </p:cNvPr>
          <p:cNvPicPr>
            <a:picLocks noChangeAspect="1"/>
          </p:cNvPicPr>
          <p:nvPr/>
        </p:nvPicPr>
        <p:blipFill>
          <a:blip r:embed="rId6"/>
          <a:stretch>
            <a:fillRect/>
          </a:stretch>
        </p:blipFill>
        <p:spPr>
          <a:xfrm>
            <a:off x="2911342" y="923372"/>
            <a:ext cx="2687178" cy="1705968"/>
          </a:xfrm>
          <a:prstGeom prst="rect">
            <a:avLst/>
          </a:prstGeom>
        </p:spPr>
      </p:pic>
    </p:spTree>
    <p:extLst>
      <p:ext uri="{BB962C8B-B14F-4D97-AF65-F5344CB8AC3E}">
        <p14:creationId xmlns:p14="http://schemas.microsoft.com/office/powerpoint/2010/main" val="2140482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CEBB-7068-418A-A63A-78150140C049}"/>
              </a:ext>
            </a:extLst>
          </p:cNvPr>
          <p:cNvSpPr>
            <a:spLocks noGrp="1"/>
          </p:cNvSpPr>
          <p:nvPr>
            <p:ph type="title"/>
          </p:nvPr>
        </p:nvSpPr>
        <p:spPr>
          <a:xfrm>
            <a:off x="838200" y="0"/>
            <a:ext cx="10515600" cy="1325563"/>
          </a:xfrm>
        </p:spPr>
        <p:txBody>
          <a:bodyPr/>
          <a:lstStyle/>
          <a:p>
            <a:r>
              <a:rPr lang="en-US" dirty="0"/>
              <a:t>A case for side-by-side bars</a:t>
            </a:r>
          </a:p>
        </p:txBody>
      </p:sp>
      <p:pic>
        <p:nvPicPr>
          <p:cNvPr id="4" name="Picture 3">
            <a:extLst>
              <a:ext uri="{FF2B5EF4-FFF2-40B4-BE49-F238E27FC236}">
                <a16:creationId xmlns:a16="http://schemas.microsoft.com/office/drawing/2014/main" id="{30D47B00-DB46-410D-981B-3AC082C10C9B}"/>
              </a:ext>
            </a:extLst>
          </p:cNvPr>
          <p:cNvPicPr>
            <a:picLocks noChangeAspect="1"/>
          </p:cNvPicPr>
          <p:nvPr/>
        </p:nvPicPr>
        <p:blipFill>
          <a:blip r:embed="rId3"/>
          <a:stretch>
            <a:fillRect/>
          </a:stretch>
        </p:blipFill>
        <p:spPr>
          <a:xfrm>
            <a:off x="2354902" y="1765252"/>
            <a:ext cx="9744530" cy="3645542"/>
          </a:xfrm>
          <a:prstGeom prst="rect">
            <a:avLst/>
          </a:prstGeom>
        </p:spPr>
      </p:pic>
      <p:sp>
        <p:nvSpPr>
          <p:cNvPr id="5" name="Rectangle 4">
            <a:extLst>
              <a:ext uri="{FF2B5EF4-FFF2-40B4-BE49-F238E27FC236}">
                <a16:creationId xmlns:a16="http://schemas.microsoft.com/office/drawing/2014/main" id="{B2972B39-C2D4-4973-A91E-D21EEB1AA211}"/>
              </a:ext>
            </a:extLst>
          </p:cNvPr>
          <p:cNvSpPr/>
          <p:nvPr/>
        </p:nvSpPr>
        <p:spPr>
          <a:xfrm>
            <a:off x="11177055" y="1679945"/>
            <a:ext cx="930349" cy="520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510F88-A888-4006-8E45-631F4E915C34}"/>
              </a:ext>
            </a:extLst>
          </p:cNvPr>
          <p:cNvSpPr/>
          <p:nvPr/>
        </p:nvSpPr>
        <p:spPr>
          <a:xfrm>
            <a:off x="4337365" y="1447206"/>
            <a:ext cx="6090037" cy="400110"/>
          </a:xfrm>
          <a:prstGeom prst="rect">
            <a:avLst/>
          </a:prstGeom>
        </p:spPr>
        <p:txBody>
          <a:bodyPr wrap="square">
            <a:spAutoFit/>
          </a:bodyPr>
          <a:lstStyle/>
          <a:p>
            <a:r>
              <a:rPr lang="en-US" sz="2000" dirty="0"/>
              <a:t>Proportions of five gene groups across time points, A–E</a:t>
            </a:r>
          </a:p>
        </p:txBody>
      </p:sp>
      <p:sp>
        <p:nvSpPr>
          <p:cNvPr id="8" name="Rectangle 7">
            <a:extLst>
              <a:ext uri="{FF2B5EF4-FFF2-40B4-BE49-F238E27FC236}">
                <a16:creationId xmlns:a16="http://schemas.microsoft.com/office/drawing/2014/main" id="{C930B024-9B54-4417-927E-AFECCB79DAA9}"/>
              </a:ext>
            </a:extLst>
          </p:cNvPr>
          <p:cNvSpPr/>
          <p:nvPr/>
        </p:nvSpPr>
        <p:spPr>
          <a:xfrm>
            <a:off x="359571" y="5794163"/>
            <a:ext cx="5231625" cy="523220"/>
          </a:xfrm>
          <a:prstGeom prst="rect">
            <a:avLst/>
          </a:prstGeom>
        </p:spPr>
        <p:txBody>
          <a:bodyPr wrap="none">
            <a:spAutoFit/>
          </a:bodyPr>
          <a:lstStyle/>
          <a:p>
            <a:pPr marL="457200" indent="-457200">
              <a:buFont typeface="Arial" panose="020B0604020202020204" pitchFamily="34" charset="0"/>
              <a:buChar char="•"/>
            </a:pPr>
            <a:r>
              <a:rPr lang="en-US" sz="2800"/>
              <a:t>Cons: unclear for small changes</a:t>
            </a:r>
            <a:endParaRPr lang="en-US" sz="2800" dirty="0"/>
          </a:p>
        </p:txBody>
      </p:sp>
      <p:sp>
        <p:nvSpPr>
          <p:cNvPr id="9" name="Rectangle 8">
            <a:extLst>
              <a:ext uri="{FF2B5EF4-FFF2-40B4-BE49-F238E27FC236}">
                <a16:creationId xmlns:a16="http://schemas.microsoft.com/office/drawing/2014/main" id="{C65F6DBD-3EF9-48A0-9954-07EB81C9AB01}"/>
              </a:ext>
            </a:extLst>
          </p:cNvPr>
          <p:cNvSpPr/>
          <p:nvPr/>
        </p:nvSpPr>
        <p:spPr>
          <a:xfrm>
            <a:off x="6610020" y="5424831"/>
            <a:ext cx="5456045" cy="307777"/>
          </a:xfrm>
          <a:prstGeom prst="rect">
            <a:avLst/>
          </a:prstGeom>
        </p:spPr>
        <p:txBody>
          <a:bodyPr wrap="none">
            <a:spAutoFit/>
          </a:bodyPr>
          <a:lstStyle/>
          <a:p>
            <a:r>
              <a:rPr lang="en-US" sz="1400" dirty="0"/>
              <a:t>Adapted from Fundamentals of Data Visualization, Wilke, O’Reilly, 1</a:t>
            </a:r>
            <a:r>
              <a:rPr lang="en-US" sz="1400" baseline="30000" dirty="0"/>
              <a:t>st</a:t>
            </a:r>
            <a:r>
              <a:rPr lang="en-US" sz="1400" dirty="0"/>
              <a:t> Ed.</a:t>
            </a:r>
          </a:p>
        </p:txBody>
      </p:sp>
    </p:spTree>
    <p:extLst>
      <p:ext uri="{BB962C8B-B14F-4D97-AF65-F5344CB8AC3E}">
        <p14:creationId xmlns:p14="http://schemas.microsoft.com/office/powerpoint/2010/main" val="3313261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EFB365-A156-4751-871A-16EB8471AABA}"/>
              </a:ext>
            </a:extLst>
          </p:cNvPr>
          <p:cNvPicPr>
            <a:picLocks noChangeAspect="1"/>
          </p:cNvPicPr>
          <p:nvPr/>
        </p:nvPicPr>
        <p:blipFill>
          <a:blip r:embed="rId3"/>
          <a:stretch>
            <a:fillRect/>
          </a:stretch>
        </p:blipFill>
        <p:spPr>
          <a:xfrm>
            <a:off x="4355719" y="1738567"/>
            <a:ext cx="7836496" cy="4743499"/>
          </a:xfrm>
          <a:prstGeom prst="rect">
            <a:avLst/>
          </a:prstGeom>
        </p:spPr>
      </p:pic>
      <p:sp>
        <p:nvSpPr>
          <p:cNvPr id="8" name="Rectangle 7">
            <a:extLst>
              <a:ext uri="{FF2B5EF4-FFF2-40B4-BE49-F238E27FC236}">
                <a16:creationId xmlns:a16="http://schemas.microsoft.com/office/drawing/2014/main" id="{0A0CD71F-2136-42D7-B8F1-AE2355FBE5BD}"/>
              </a:ext>
            </a:extLst>
          </p:cNvPr>
          <p:cNvSpPr/>
          <p:nvPr/>
        </p:nvSpPr>
        <p:spPr>
          <a:xfrm>
            <a:off x="11246148" y="1640503"/>
            <a:ext cx="930349" cy="520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84CEBB-7068-418A-A63A-78150140C049}"/>
              </a:ext>
            </a:extLst>
          </p:cNvPr>
          <p:cNvSpPr>
            <a:spLocks noGrp="1"/>
          </p:cNvSpPr>
          <p:nvPr>
            <p:ph type="title"/>
          </p:nvPr>
        </p:nvSpPr>
        <p:spPr>
          <a:xfrm>
            <a:off x="838200" y="0"/>
            <a:ext cx="10515600" cy="1325563"/>
          </a:xfrm>
        </p:spPr>
        <p:txBody>
          <a:bodyPr/>
          <a:lstStyle/>
          <a:p>
            <a:r>
              <a:rPr lang="en-US" dirty="0"/>
              <a:t>A case for side-by-side bars</a:t>
            </a:r>
          </a:p>
        </p:txBody>
      </p:sp>
      <p:sp>
        <p:nvSpPr>
          <p:cNvPr id="9" name="Rectangle 8">
            <a:extLst>
              <a:ext uri="{FF2B5EF4-FFF2-40B4-BE49-F238E27FC236}">
                <a16:creationId xmlns:a16="http://schemas.microsoft.com/office/drawing/2014/main" id="{1D363403-B583-40D0-8527-64B0638D33C4}"/>
              </a:ext>
            </a:extLst>
          </p:cNvPr>
          <p:cNvSpPr/>
          <p:nvPr/>
        </p:nvSpPr>
        <p:spPr>
          <a:xfrm>
            <a:off x="127997" y="2161499"/>
            <a:ext cx="4344612" cy="3046988"/>
          </a:xfrm>
          <a:prstGeom prst="rect">
            <a:avLst/>
          </a:prstGeom>
        </p:spPr>
        <p:txBody>
          <a:bodyPr wrap="square">
            <a:spAutoFit/>
          </a:bodyPr>
          <a:lstStyle/>
          <a:p>
            <a:pPr marL="457200" indent="-457200">
              <a:buFont typeface="Arial" panose="020B0604020202020204" pitchFamily="34" charset="0"/>
              <a:buChar char="•"/>
            </a:pPr>
            <a:r>
              <a:rPr lang="en-US" sz="2400" dirty="0"/>
              <a:t>Pros: clearer for big changes, e. g., gene group A and E</a:t>
            </a:r>
          </a:p>
          <a:p>
            <a:pPr marL="457200" indent="-457200">
              <a:buFont typeface="Arial" panose="020B0604020202020204" pitchFamily="34" charset="0"/>
              <a:buChar char="•"/>
            </a:pPr>
            <a:r>
              <a:rPr lang="en-US" sz="2400" dirty="0"/>
              <a:t>Cons: </a:t>
            </a:r>
          </a:p>
          <a:p>
            <a:pPr marL="914400" lvl="1" indent="-457200">
              <a:buFont typeface="Arial" panose="020B0604020202020204" pitchFamily="34" charset="0"/>
              <a:buChar char="•"/>
            </a:pPr>
            <a:r>
              <a:rPr lang="en-US" sz="2400" dirty="0"/>
              <a:t>Unclear for small changes especially placed in the middle</a:t>
            </a:r>
          </a:p>
          <a:p>
            <a:pPr marL="914400" lvl="1" indent="-457200">
              <a:buFont typeface="Arial" panose="020B0604020202020204" pitchFamily="34" charset="0"/>
              <a:buChar char="•"/>
            </a:pPr>
            <a:r>
              <a:rPr lang="en-US" sz="2400" dirty="0"/>
              <a:t>Difficult to compare within each year</a:t>
            </a:r>
          </a:p>
        </p:txBody>
      </p:sp>
      <p:sp>
        <p:nvSpPr>
          <p:cNvPr id="10" name="Rectangle 9">
            <a:extLst>
              <a:ext uri="{FF2B5EF4-FFF2-40B4-BE49-F238E27FC236}">
                <a16:creationId xmlns:a16="http://schemas.microsoft.com/office/drawing/2014/main" id="{C65F6DBD-3EF9-48A0-9954-07EB81C9AB01}"/>
              </a:ext>
            </a:extLst>
          </p:cNvPr>
          <p:cNvSpPr/>
          <p:nvPr/>
        </p:nvSpPr>
        <p:spPr>
          <a:xfrm>
            <a:off x="6522147" y="6426241"/>
            <a:ext cx="5456045" cy="307777"/>
          </a:xfrm>
          <a:prstGeom prst="rect">
            <a:avLst/>
          </a:prstGeom>
        </p:spPr>
        <p:txBody>
          <a:bodyPr wrap="none">
            <a:spAutoFit/>
          </a:bodyPr>
          <a:lstStyle/>
          <a:p>
            <a:r>
              <a:rPr lang="en-US" sz="1400" dirty="0"/>
              <a:t>Adapted from Fundamentals of Data Visualization, Wilke, O’Reilly, 1</a:t>
            </a:r>
            <a:r>
              <a:rPr lang="en-US" sz="1400" baseline="30000" dirty="0"/>
              <a:t>st</a:t>
            </a:r>
            <a:r>
              <a:rPr lang="en-US" sz="1400" dirty="0"/>
              <a:t> Ed.</a:t>
            </a:r>
          </a:p>
        </p:txBody>
      </p:sp>
      <p:sp>
        <p:nvSpPr>
          <p:cNvPr id="11" name="Rectangle 10">
            <a:extLst>
              <a:ext uri="{FF2B5EF4-FFF2-40B4-BE49-F238E27FC236}">
                <a16:creationId xmlns:a16="http://schemas.microsoft.com/office/drawing/2014/main" id="{23BF4520-43E6-4DB9-A653-B497B0AE89EA}"/>
              </a:ext>
            </a:extLst>
          </p:cNvPr>
          <p:cNvSpPr/>
          <p:nvPr/>
        </p:nvSpPr>
        <p:spPr>
          <a:xfrm>
            <a:off x="5058725" y="1423627"/>
            <a:ext cx="6090037" cy="400110"/>
          </a:xfrm>
          <a:prstGeom prst="rect">
            <a:avLst/>
          </a:prstGeom>
        </p:spPr>
        <p:txBody>
          <a:bodyPr wrap="square">
            <a:spAutoFit/>
          </a:bodyPr>
          <a:lstStyle/>
          <a:p>
            <a:r>
              <a:rPr lang="en-US" sz="2000" dirty="0"/>
              <a:t>Proportions of five gene groups across time points, A–E</a:t>
            </a:r>
          </a:p>
        </p:txBody>
      </p:sp>
      <p:sp>
        <p:nvSpPr>
          <p:cNvPr id="4" name="TextBox 3">
            <a:extLst>
              <a:ext uri="{FF2B5EF4-FFF2-40B4-BE49-F238E27FC236}">
                <a16:creationId xmlns:a16="http://schemas.microsoft.com/office/drawing/2014/main" id="{0FEAA8F5-C939-4F3D-9F72-F5EF441034CB}"/>
              </a:ext>
            </a:extLst>
          </p:cNvPr>
          <p:cNvSpPr txBox="1"/>
          <p:nvPr/>
        </p:nvSpPr>
        <p:spPr>
          <a:xfrm>
            <a:off x="10904981" y="2926073"/>
            <a:ext cx="1287019" cy="369332"/>
          </a:xfrm>
          <a:prstGeom prst="rect">
            <a:avLst/>
          </a:prstGeom>
          <a:solidFill>
            <a:schemeClr val="bg1"/>
          </a:solidFill>
        </p:spPr>
        <p:txBody>
          <a:bodyPr wrap="none" rtlCol="0">
            <a:spAutoFit/>
          </a:bodyPr>
          <a:lstStyle/>
          <a:p>
            <a:r>
              <a:rPr lang="en-US" dirty="0"/>
              <a:t>Gene group</a:t>
            </a:r>
          </a:p>
        </p:txBody>
      </p:sp>
    </p:spTree>
    <p:extLst>
      <p:ext uri="{BB962C8B-B14F-4D97-AF65-F5344CB8AC3E}">
        <p14:creationId xmlns:p14="http://schemas.microsoft.com/office/powerpoint/2010/main" val="1030807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2949</TotalTime>
  <Words>5563</Words>
  <Application>Microsoft Macintosh PowerPoint</Application>
  <PresentationFormat>Widescreen</PresentationFormat>
  <Paragraphs>333</Paragraphs>
  <Slides>35</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Cambria Math</vt:lpstr>
      <vt:lpstr>Office Theme</vt:lpstr>
      <vt:lpstr>Visualizing Proportions and Enrichments</vt:lpstr>
      <vt:lpstr>Pie charts to show proportions</vt:lpstr>
      <vt:lpstr>Stacked bar to show proportions </vt:lpstr>
      <vt:lpstr>Side-by-side bar to show proportions </vt:lpstr>
      <vt:lpstr>Pie chart and barchart make different points</vt:lpstr>
      <vt:lpstr>Pie chart and barchart make different points</vt:lpstr>
      <vt:lpstr>Pros and cons of the visualizing approaches for proportions</vt:lpstr>
      <vt:lpstr>A case for side-by-side bars</vt:lpstr>
      <vt:lpstr>A case for side-by-side bars</vt:lpstr>
      <vt:lpstr>A case for side-by-side bars</vt:lpstr>
      <vt:lpstr>A case for stacked bars</vt:lpstr>
      <vt:lpstr>Stacked densities show how proportions change in response to a continuous variable</vt:lpstr>
      <vt:lpstr>Side-by-side stacked densities showing numbers as parts of the total</vt:lpstr>
      <vt:lpstr>Stacked densities overwhelmed by prevailing signals</vt:lpstr>
      <vt:lpstr>Side-by-side stacked densities showing numbers as parts of the total</vt:lpstr>
      <vt:lpstr>Proportions separately as parts of the total</vt:lpstr>
      <vt:lpstr>Nested proportions in pie chart to show proportions in two categorical variables</vt:lpstr>
      <vt:lpstr>Nested proportions in pie chart to show proportions in two categorical variables</vt:lpstr>
      <vt:lpstr>Nested proportions in pie chart to show proportions in two categorical variables</vt:lpstr>
      <vt:lpstr>Nested proportions in mosaic plot</vt:lpstr>
      <vt:lpstr>Nested proportions in treemap</vt:lpstr>
      <vt:lpstr>Mosaic plot vs. treemap</vt:lpstr>
      <vt:lpstr>Donut chart equivalent to piechart</vt:lpstr>
      <vt:lpstr>Multi-layer donut chart for multiple proportion</vt:lpstr>
      <vt:lpstr>Funnel chart for show proportion during a process</vt:lpstr>
      <vt:lpstr>Enrichment can be estimated by overlap</vt:lpstr>
      <vt:lpstr>Enrichment often presented by overlap</vt:lpstr>
      <vt:lpstr>Hypergeometric test to estimate significance of overlap</vt:lpstr>
      <vt:lpstr>Hypergeometric test to estimate significance of overlap</vt:lpstr>
      <vt:lpstr>Venn diagram to show overlap for 3 or fewer sets</vt:lpstr>
      <vt:lpstr>Venn diagram to show overlap for ≥ three sets</vt:lpstr>
      <vt:lpstr>Heatmaps to draw overlap among &gt; three sets</vt:lpstr>
      <vt:lpstr>Upset plots to show overlaps among &gt; three sets </vt:lpstr>
      <vt:lpstr>Upset plots to show overlaps among &gt; three sets </vt:lpstr>
      <vt:lpstr>Upset plots to show overlaps among &gt; three sets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 Proportions and Enrichments</dc:title>
  <dc:creator>Chernus, Jonathan M</dc:creator>
  <cp:lastModifiedBy>Chernus, Jonathan M</cp:lastModifiedBy>
  <cp:revision>32</cp:revision>
  <dcterms:created xsi:type="dcterms:W3CDTF">2023-02-02T12:03:26Z</dcterms:created>
  <dcterms:modified xsi:type="dcterms:W3CDTF">2026-01-19T03:24:34Z</dcterms:modified>
</cp:coreProperties>
</file>